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335" r:id="rId3"/>
    <p:sldId id="345" r:id="rId4"/>
    <p:sldId id="358" r:id="rId5"/>
    <p:sldId id="307" r:id="rId6"/>
    <p:sldId id="346" r:id="rId7"/>
    <p:sldId id="347" r:id="rId8"/>
  </p:sldIdLst>
  <p:sldSz cx="9144000" cy="6858000" type="screen4x3"/>
  <p:notesSz cx="9309100" cy="6954838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8B2AB9-CA35-4BFD-A344-542C87DA8E00}">
          <p14:sldIdLst>
            <p14:sldId id="335"/>
            <p14:sldId id="345"/>
            <p14:sldId id="358"/>
          </p14:sldIdLst>
        </p14:section>
        <p14:section name="Untitled Section" id="{59DA0596-CAAE-41C4-975A-4F0CE45A7839}">
          <p14:sldIdLst>
            <p14:sldId id="307"/>
            <p14:sldId id="346"/>
            <p14:sldId id="34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E6"/>
    <a:srgbClr val="1F88C8"/>
    <a:srgbClr val="78F8FF"/>
    <a:srgbClr val="8EABDE"/>
    <a:srgbClr val="8FACE1"/>
    <a:srgbClr val="F50736"/>
    <a:srgbClr val="5DD8F2"/>
    <a:srgbClr val="A4D329"/>
    <a:srgbClr val="C0F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1844" autoAdjust="0"/>
  </p:normalViewPr>
  <p:slideViewPr>
    <p:cSldViewPr snapToGrid="0">
      <p:cViewPr>
        <p:scale>
          <a:sx n="81" d="100"/>
          <a:sy n="81" d="100"/>
        </p:scale>
        <p:origin x="-1644" y="48"/>
      </p:cViewPr>
      <p:guideLst>
        <p:guide orient="horz" pos="3728"/>
        <p:guide pos="55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034748" cy="3480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2158" y="1"/>
            <a:ext cx="4034747" cy="3480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48B82-0B4A-46C5-9C28-A5E69ABFD33A}" type="datetimeFigureOut">
              <a:rPr lang="bg-BG" smtClean="0"/>
              <a:t>22.4.2014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05697"/>
            <a:ext cx="4034748" cy="3480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2158" y="6605697"/>
            <a:ext cx="4034747" cy="3480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2051D-B4B4-48BC-83A2-DE77BB12C22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15507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33944" cy="3477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2" y="0"/>
            <a:ext cx="4033944" cy="34774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CCC7F-A0B6-4F49-8918-7549D7BFC684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4650" y="520700"/>
            <a:ext cx="3479800" cy="2609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03549"/>
            <a:ext cx="7447280" cy="312967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05889"/>
            <a:ext cx="4033944" cy="3477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2" y="6605889"/>
            <a:ext cx="4033944" cy="3477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67A84-FF91-408B-848E-EE377C4C8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93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14650" y="520700"/>
            <a:ext cx="3479800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Легенда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Компетентностите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формулира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 по области и видове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 I.1. I.2.….II.1., II.2.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 в Рамката на професионалните компетентности на ИА ЕСМИС</a:t>
            </a:r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Нивата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компетентносите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оценя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10,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като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има предвид </a:t>
            </a:r>
            <a:r>
              <a:rPr lang="bg-BG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налич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ли се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необходимите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умения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знания, определени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всяко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едно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тях</a:t>
            </a:r>
            <a:r>
              <a:rPr lang="bg-BG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прилагат /показват/ ли се на практика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bg-BG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Всяко следващо ниво включва знания и умения за предишните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67A84-FF91-408B-848E-EE377C4C8E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52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14650" y="520700"/>
            <a:ext cx="3479800" cy="2609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67A84-FF91-408B-848E-EE377C4C8E8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37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888ACC4F-1AC8-4ED3-B130-E40469D9DCA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 pitchFamily="34" charset="0"/>
              </a:defRPr>
            </a:lvl1pPr>
            <a:lvl2pPr>
              <a:defRPr>
                <a:latin typeface="Arial" pitchFamily="34" charset="0"/>
              </a:defRPr>
            </a:lvl2pPr>
            <a:lvl3pPr>
              <a:defRPr>
                <a:latin typeface="Arial" pitchFamily="34" charset="0"/>
              </a:defRPr>
            </a:lvl3pPr>
            <a:lvl4pPr>
              <a:defRPr>
                <a:latin typeface="Arial" pitchFamily="34" charset="0"/>
              </a:defRPr>
            </a:lvl4pPr>
            <a:lvl5pPr>
              <a:defRPr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88362D4E-F125-4D63-BA91-D27A1C751FE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6"/>
          <p:cNvGrpSpPr/>
          <p:nvPr userDrawn="1"/>
        </p:nvGrpSpPr>
        <p:grpSpPr>
          <a:xfrm>
            <a:off x="0" y="786093"/>
            <a:ext cx="9144000" cy="1236478"/>
            <a:chOff x="0" y="786093"/>
            <a:chExt cx="9144000" cy="123647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" name="Rektangel 2"/>
            <p:cNvSpPr>
              <a:spLocks noChangeArrowheads="1"/>
            </p:cNvSpPr>
            <p:nvPr/>
          </p:nvSpPr>
          <p:spPr bwMode="auto">
            <a:xfrm>
              <a:off x="0" y="794971"/>
              <a:ext cx="9144000" cy="1227600"/>
            </a:xfrm>
            <a:prstGeom prst="rect">
              <a:avLst/>
            </a:prstGeom>
            <a:gradFill flip="none" rotWithShape="1">
              <a:gsLst>
                <a:gs pos="21000">
                  <a:srgbClr val="7DC8DF"/>
                </a:gs>
                <a:gs pos="100000">
                  <a:srgbClr val="6699FF"/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sz="1600" b="1" kern="0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pic>
          <p:nvPicPr>
            <p:cNvPr id="7" name="Billede 3" descr="dreamstime_Handsoverlapping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>
            <a:xfrm>
              <a:off x="7253976" y="786093"/>
              <a:ext cx="1890024" cy="1226943"/>
            </a:xfrm>
            <a:prstGeom prst="rect">
              <a:avLst/>
            </a:prstGeom>
          </p:spPr>
        </p:pic>
      </p:grp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298701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3" y="8334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177803" y="1447803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2"/>
          <p:cNvGrpSpPr>
            <a:grpSpLocks/>
          </p:cNvGrpSpPr>
          <p:nvPr userDrawn="1"/>
        </p:nvGrpSpPr>
        <p:grpSpPr bwMode="auto">
          <a:xfrm>
            <a:off x="0" y="0"/>
            <a:ext cx="9144000" cy="1970088"/>
            <a:chOff x="0" y="0"/>
            <a:chExt cx="9144000" cy="1970099"/>
          </a:xfrm>
        </p:grpSpPr>
        <p:sp>
          <p:nvSpPr>
            <p:cNvPr id="6" name="Rektangel 2"/>
            <p:cNvSpPr>
              <a:spLocks noChangeArrowheads="1"/>
            </p:cNvSpPr>
            <p:nvPr userDrawn="1"/>
          </p:nvSpPr>
          <p:spPr bwMode="auto">
            <a:xfrm>
              <a:off x="0" y="0"/>
              <a:ext cx="9144000" cy="1970099"/>
            </a:xfrm>
            <a:prstGeom prst="rect">
              <a:avLst/>
            </a:prstGeom>
            <a:gradFill flip="none" rotWithShape="1">
              <a:gsLst>
                <a:gs pos="21000">
                  <a:srgbClr val="7DC8DF"/>
                </a:gs>
                <a:gs pos="100000">
                  <a:srgbClr val="6699FF"/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sz="1600" b="1" kern="0" noProof="1">
                <a:solidFill>
                  <a:srgbClr val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  <p:sp>
          <p:nvSpPr>
            <p:cNvPr id="7" name="Rektangel 3"/>
            <p:cNvSpPr>
              <a:spLocks noChangeArrowheads="1"/>
            </p:cNvSpPr>
            <p:nvPr userDrawn="1"/>
          </p:nvSpPr>
          <p:spPr bwMode="auto">
            <a:xfrm>
              <a:off x="0" y="1703398"/>
              <a:ext cx="9144000" cy="266701"/>
            </a:xfrm>
            <a:prstGeom prst="rect">
              <a:avLst/>
            </a:prstGeom>
            <a:gradFill rotWithShape="1">
              <a:gsLst>
                <a:gs pos="0">
                  <a:srgbClr val="002060"/>
                </a:gs>
                <a:gs pos="100000">
                  <a:srgbClr val="1F88C8"/>
                </a:gs>
              </a:gsLst>
              <a:lin ang="16200000"/>
            </a:gradFill>
            <a:ln w="9525">
              <a:solidFill>
                <a:schemeClr val="accent3">
                  <a:lumMod val="50000"/>
                </a:schemeClr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/>
            <a:lstStyle/>
            <a:p>
              <a:pPr indent="-342900" algn="ctr" defTabSz="9144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sz="1400" b="1" kern="0" noProof="1">
                <a:solidFill>
                  <a:sysClr val="window" lastClr="FFFFFF"/>
                </a:solidFill>
                <a:latin typeface="Arial" pitchFamily="34" charset="0"/>
                <a:ea typeface="ＭＳ Ｐゴシック" pitchFamily="-97" charset="-128"/>
              </a:endParaRPr>
            </a:p>
          </p:txBody>
        </p:sp>
      </p:grp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4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3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3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itchFamily="34" charset="0"/>
              </a:defRPr>
            </a:lvl1pPr>
            <a:lvl2pPr>
              <a:defRPr sz="2400">
                <a:latin typeface="Arial" pitchFamily="34" charset="0"/>
              </a:defRPr>
            </a:lvl2pPr>
            <a:lvl3pPr>
              <a:defRPr sz="2000">
                <a:latin typeface="Arial" pitchFamily="34" charset="0"/>
              </a:defRPr>
            </a:lvl3pPr>
            <a:lvl4pPr>
              <a:defRPr sz="1800">
                <a:latin typeface="Arial" pitchFamily="34" charset="0"/>
              </a:defRPr>
            </a:lvl4pPr>
            <a:lvl5pPr>
              <a:defRPr sz="180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9B68EB8C-DD0A-433D-95FE-AD07FBB8CCC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itchFamily="34" charset="0"/>
              </a:defRPr>
            </a:lvl1pPr>
            <a:lvl2pPr>
              <a:defRPr sz="2000">
                <a:latin typeface="Arial" pitchFamily="34" charset="0"/>
              </a:defRPr>
            </a:lvl2pPr>
            <a:lvl3pPr>
              <a:defRPr sz="1800">
                <a:latin typeface="Arial" pitchFamily="34" charset="0"/>
              </a:defRPr>
            </a:lvl3pPr>
            <a:lvl4pPr>
              <a:defRPr sz="1600">
                <a:latin typeface="Arial" pitchFamily="34" charset="0"/>
              </a:defRPr>
            </a:lvl4pPr>
            <a:lvl5pPr>
              <a:defRPr sz="1600"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A052D3A4-931B-48B8-B513-B001E5DFD15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137D9360-CC6F-4C0D-8960-578C7FFE388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3903C74D-0643-4A75-9593-1D9A8E15377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5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4" y="273054"/>
            <a:ext cx="5111751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itchFamily="34" charset="0"/>
              </a:defRPr>
            </a:lvl1pPr>
            <a:lvl2pPr>
              <a:defRPr sz="2800">
                <a:latin typeface="Arial" pitchFamily="34" charset="0"/>
              </a:defRPr>
            </a:lvl2pPr>
            <a:lvl3pPr>
              <a:defRPr sz="2400">
                <a:latin typeface="Arial" pitchFamily="34" charset="0"/>
              </a:defRPr>
            </a:lvl3pPr>
            <a:lvl4pPr>
              <a:defRPr sz="2000">
                <a:latin typeface="Arial" pitchFamily="34" charset="0"/>
              </a:defRPr>
            </a:lvl4pPr>
            <a:lvl5pPr>
              <a:defRPr sz="2000">
                <a:latin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DA4AD978-D06B-4EC8-AFBB-00AD097D207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</a:defRPr>
            </a:lvl1pPr>
          </a:lstStyle>
          <a:p>
            <a:pPr>
              <a:defRPr/>
            </a:pPr>
            <a:fld id="{5B878EA9-22B3-4431-A00F-417EDF43EB5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4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Billede 26" descr="dreamstime_Handsoverlappin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5400" y="4"/>
            <a:ext cx="9169400" cy="689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ktangel 27"/>
          <p:cNvSpPr/>
          <p:nvPr/>
        </p:nvSpPr>
        <p:spPr>
          <a:xfrm>
            <a:off x="200419" y="1089764"/>
            <a:ext cx="8718116" cy="5085567"/>
          </a:xfrm>
          <a:prstGeom prst="rect">
            <a:avLst/>
          </a:prstGeom>
          <a:gradFill flip="none" rotWithShape="1">
            <a:gsLst>
              <a:gs pos="31000">
                <a:schemeClr val="accent1">
                  <a:tint val="100000"/>
                  <a:shade val="100000"/>
                  <a:satMod val="130000"/>
                  <a:alpha val="44000"/>
                </a:schemeClr>
              </a:gs>
              <a:gs pos="96000">
                <a:schemeClr val="accent1">
                  <a:tint val="50000"/>
                  <a:shade val="100000"/>
                  <a:satMod val="350000"/>
                </a:schemeClr>
              </a:gs>
            </a:gsLst>
            <a:lin ang="108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 smtClean="0">
              <a:solidFill>
                <a:srgbClr val="C00000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bg-BG" b="1" dirty="0" smtClean="0">
                <a:solidFill>
                  <a:srgbClr val="C00000"/>
                </a:solidFill>
                <a:latin typeface="Arial" pitchFamily="34" charset="0"/>
              </a:rPr>
              <a:t>РАМКА И ОЦЕНКА НА ПРОФЕСИОНАЛНИ КОМПЕТЕНТНОСТИ </a:t>
            </a:r>
            <a:endParaRPr lang="en-US" b="1" dirty="0" smtClean="0">
              <a:solidFill>
                <a:srgbClr val="C00000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bg-BG" b="1" dirty="0" smtClean="0">
                <a:solidFill>
                  <a:srgbClr val="C00000"/>
                </a:solidFill>
                <a:latin typeface="Arial" pitchFamily="34" charset="0"/>
              </a:rPr>
              <a:t>НА СЛУЖИТЕЛИТЕ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</a:rPr>
              <a:t> </a:t>
            </a:r>
            <a:r>
              <a:rPr lang="bg-BG" b="1" dirty="0" smtClean="0">
                <a:solidFill>
                  <a:srgbClr val="C00000"/>
                </a:solidFill>
                <a:latin typeface="Arial" pitchFamily="34" charset="0"/>
              </a:rPr>
              <a:t> ОТ</a:t>
            </a:r>
            <a:r>
              <a:rPr lang="en-US" b="1" dirty="0" smtClean="0">
                <a:solidFill>
                  <a:srgbClr val="C00000"/>
                </a:solidFill>
                <a:latin typeface="Arial" pitchFamily="34" charset="0"/>
              </a:rPr>
              <a:t> </a:t>
            </a:r>
            <a:r>
              <a:rPr lang="bg-BG" b="1" dirty="0" smtClean="0">
                <a:solidFill>
                  <a:srgbClr val="C00000"/>
                </a:solidFill>
                <a:latin typeface="Arial" pitchFamily="34" charset="0"/>
              </a:rPr>
              <a:t> СПЕЦИАЛИЗИРАНАТА АДМИНИСТРАЦИЯ НА </a:t>
            </a:r>
          </a:p>
          <a:p>
            <a:pPr algn="ctr">
              <a:defRPr/>
            </a:pPr>
            <a:r>
              <a:rPr lang="bg-BG" sz="2400" b="1" dirty="0" smtClean="0">
                <a:solidFill>
                  <a:srgbClr val="0099E6"/>
                </a:solidFill>
                <a:latin typeface="Arial" pitchFamily="34" charset="0"/>
              </a:rPr>
              <a:t>ИА ЕСМИС</a:t>
            </a:r>
            <a:endParaRPr lang="da-DK" sz="2400" b="1" dirty="0">
              <a:solidFill>
                <a:srgbClr val="0099E6"/>
              </a:solidFill>
              <a:latin typeface="Arial" pitchFamily="34" charset="0"/>
            </a:endParaRPr>
          </a:p>
        </p:txBody>
      </p:sp>
      <p:pic>
        <p:nvPicPr>
          <p:cNvPr id="7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809" y="1392202"/>
            <a:ext cx="70167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99CCFF"/>
                    </a:gs>
                    <a:gs pos="50000">
                      <a:srgbClr val="D7EBFF"/>
                    </a:gs>
                    <a:gs pos="100000">
                      <a:srgbClr val="99CCFF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335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800" dirty="0" smtClean="0"/>
              <a:t>Разработена Рамка на професионалните компетентности в специализираната администрация на ИА ЕСМИС</a:t>
            </a:r>
          </a:p>
          <a:p>
            <a:r>
              <a:rPr lang="bg-BG" sz="2800" dirty="0" smtClean="0"/>
              <a:t>Пет области с по 3 до 5 вида във всяка област</a:t>
            </a:r>
          </a:p>
          <a:p>
            <a:r>
              <a:rPr lang="bg-BG" sz="2800" dirty="0" smtClean="0"/>
              <a:t>10 нива във всеки вид</a:t>
            </a:r>
          </a:p>
          <a:p>
            <a:r>
              <a:rPr lang="bg-BG" sz="2800" dirty="0" smtClean="0"/>
              <a:t>Разработената рамка постига следните цели: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803" y="833438"/>
            <a:ext cx="6811720" cy="563562"/>
          </a:xfrm>
        </p:spPr>
        <p:txBody>
          <a:bodyPr/>
          <a:lstStyle/>
          <a:p>
            <a:pPr algn="ctr"/>
            <a:r>
              <a:rPr lang="bg-BG" sz="2800" dirty="0" smtClean="0">
                <a:solidFill>
                  <a:srgbClr val="FF0000"/>
                </a:solidFill>
              </a:rPr>
              <a:t>РАМКА НА ПРОФЕСИОНАЛНИТЕ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>
          <a:xfrm>
            <a:off x="177803" y="1447803"/>
            <a:ext cx="6489700" cy="581413"/>
          </a:xfrm>
        </p:spPr>
        <p:txBody>
          <a:bodyPr/>
          <a:lstStyle/>
          <a:p>
            <a:pPr algn="ctr"/>
            <a:r>
              <a:rPr lang="bg-BG" sz="2800" b="0" dirty="0" smtClean="0">
                <a:solidFill>
                  <a:srgbClr val="FF0000"/>
                </a:solidFill>
              </a:rPr>
              <a:t>КОМПЕТЕНТНОСТИ В ИА ЕСМИС</a:t>
            </a:r>
            <a:endParaRPr lang="en-US" sz="2800" b="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Your Logo</a:t>
            </a:r>
            <a:endParaRPr lang="da-DK"/>
          </a:p>
        </p:txBody>
      </p:sp>
      <p:pic>
        <p:nvPicPr>
          <p:cNvPr id="6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7" y="126323"/>
            <a:ext cx="70167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99CCFF"/>
                    </a:gs>
                    <a:gs pos="50000">
                      <a:srgbClr val="D7EBFF"/>
                    </a:gs>
                    <a:gs pos="100000">
                      <a:srgbClr val="99CCFF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3235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/>
              <a:t>Стандартизирана и адекватна формулировка на ПК в </a:t>
            </a:r>
            <a:r>
              <a:rPr lang="bg-BG" sz="2400" dirty="0" smtClean="0"/>
              <a:t>длъжностните характеристики </a:t>
            </a:r>
          </a:p>
          <a:p>
            <a:r>
              <a:rPr lang="bg-BG" sz="2400" dirty="0"/>
              <a:t>Обективна оценка на ПК в годишното </a:t>
            </a:r>
            <a:r>
              <a:rPr lang="bg-BG" sz="2400" dirty="0" smtClean="0"/>
              <a:t>оценяване </a:t>
            </a:r>
          </a:p>
          <a:p>
            <a:r>
              <a:rPr lang="bg-BG" sz="2400" dirty="0"/>
              <a:t>Обективна информация за състоянието на ПК за всяка </a:t>
            </a:r>
            <a:r>
              <a:rPr lang="bg-BG" sz="2400" dirty="0" smtClean="0"/>
              <a:t>дирекция</a:t>
            </a:r>
          </a:p>
          <a:p>
            <a:pPr lvl="0"/>
            <a:r>
              <a:rPr lang="bg-BG" sz="2400" dirty="0"/>
              <a:t>Обективна информация за най-необходимите </a:t>
            </a:r>
            <a:r>
              <a:rPr lang="bg-BG" sz="2400" dirty="0" smtClean="0"/>
              <a:t>обучения</a:t>
            </a:r>
          </a:p>
          <a:p>
            <a:pPr lvl="0"/>
            <a:r>
              <a:rPr lang="bg-BG" sz="2400" dirty="0"/>
              <a:t>Обективна оценка за ефективността на обученията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803" y="833438"/>
            <a:ext cx="6811720" cy="1075749"/>
          </a:xfrm>
        </p:spPr>
        <p:txBody>
          <a:bodyPr/>
          <a:lstStyle/>
          <a:p>
            <a:pPr algn="ctr"/>
            <a:r>
              <a:rPr lang="bg-BG" sz="2400" dirty="0" smtClean="0">
                <a:solidFill>
                  <a:srgbClr val="FF0000"/>
                </a:solidFill>
              </a:rPr>
              <a:t>РАМКА НА ПРОФЕСИОНАЛНИТЕ КОМПЕТЕНТНОСТИ /ПК/, ЦЕЛИ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Your Logo</a:t>
            </a:r>
            <a:endParaRPr lang="da-DK"/>
          </a:p>
        </p:txBody>
      </p:sp>
      <p:pic>
        <p:nvPicPr>
          <p:cNvPr id="6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7" y="126323"/>
            <a:ext cx="70167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99CCFF"/>
                    </a:gs>
                    <a:gs pos="50000">
                      <a:srgbClr val="D7EBFF"/>
                    </a:gs>
                    <a:gs pos="100000">
                      <a:srgbClr val="99CCFF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160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4"/>
          <p:cNvSpPr>
            <a:spLocks noChangeArrowheads="1"/>
          </p:cNvSpPr>
          <p:nvPr/>
        </p:nvSpPr>
        <p:spPr bwMode="gray">
          <a:xfrm>
            <a:off x="6767518" y="6162679"/>
            <a:ext cx="15382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/>
            <a:endParaRPr lang="en-US" sz="1200" dirty="0">
              <a:solidFill>
                <a:srgbClr val="171717"/>
              </a:solidFill>
            </a:endParaRPr>
          </a:p>
        </p:txBody>
      </p:sp>
      <p:sp>
        <p:nvSpPr>
          <p:cNvPr id="27654" name="Pladsholder til tekst 18"/>
          <p:cNvSpPr>
            <a:spLocks noGrp="1"/>
          </p:cNvSpPr>
          <p:nvPr>
            <p:ph type="body" idx="13"/>
          </p:nvPr>
        </p:nvSpPr>
        <p:spPr bwMode="auto">
          <a:xfrm>
            <a:off x="272140" y="957947"/>
            <a:ext cx="6847117" cy="95794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Оценка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на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професионалните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компетентностите</a:t>
            </a:r>
            <a:r>
              <a:rPr lang="en-US" dirty="0">
                <a:solidFill>
                  <a:srgbClr val="FF0000"/>
                </a:solidFill>
              </a:rPr>
              <a:t> и </a:t>
            </a:r>
            <a:r>
              <a:rPr lang="en-US" dirty="0" err="1">
                <a:solidFill>
                  <a:srgbClr val="FF0000"/>
                </a:solidFill>
              </a:rPr>
              <a:t>необходимостта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от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развитие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на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служителите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от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bg-BG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дирекция</a:t>
            </a:r>
            <a:r>
              <a:rPr lang="en-US" dirty="0" smtClean="0">
                <a:solidFill>
                  <a:srgbClr val="FF0000"/>
                </a:solidFill>
              </a:rPr>
              <a:t> "………</a:t>
            </a:r>
            <a:r>
              <a:rPr lang="bg-BG" dirty="0" smtClean="0">
                <a:solidFill>
                  <a:srgbClr val="FF0000"/>
                </a:solidFill>
              </a:rPr>
              <a:t>…………………</a:t>
            </a:r>
            <a:r>
              <a:rPr lang="en-US" dirty="0" smtClean="0">
                <a:solidFill>
                  <a:srgbClr val="FF0000"/>
                </a:solidFill>
              </a:rPr>
              <a:t>"</a:t>
            </a:r>
            <a:endParaRPr lang="en-US" dirty="0" smtClean="0">
              <a:solidFill>
                <a:srgbClr val="FF0000"/>
              </a:solidFill>
              <a:latin typeface="Arial" charset="0"/>
              <a:ea typeface="ＭＳ Ｐゴシック" charset="-128"/>
            </a:endParaRPr>
          </a:p>
        </p:txBody>
      </p:sp>
      <p:pic>
        <p:nvPicPr>
          <p:cNvPr id="11" name="Picture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7" y="126323"/>
            <a:ext cx="70167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99CCFF"/>
                    </a:gs>
                    <a:gs pos="50000">
                      <a:srgbClr val="D7EBFF"/>
                    </a:gs>
                    <a:gs pos="100000">
                      <a:srgbClr val="99CCFF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6131550"/>
              </p:ext>
            </p:extLst>
          </p:nvPr>
        </p:nvGraphicFramePr>
        <p:xfrm>
          <a:off x="160910" y="2106616"/>
          <a:ext cx="8983095" cy="4235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Document" r:id="rId5" imgW="10970440" imgH="4759235" progId="Word.Document.12">
                  <p:embed/>
                </p:oleObj>
              </mc:Choice>
              <mc:Fallback>
                <p:oleObj name="Document" r:id="rId5" imgW="10970440" imgH="475923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0910" y="2106616"/>
                        <a:ext cx="8983095" cy="42354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 Определяне средното ниво на компетентност по дирекции</a:t>
            </a:r>
          </a:p>
          <a:p>
            <a:r>
              <a:rPr lang="bg-BG" dirty="0" smtClean="0"/>
              <a:t>Определяне необходимостта от обучения – приоритетно по вид, брой служители и ниво.</a:t>
            </a:r>
          </a:p>
          <a:p>
            <a:r>
              <a:rPr lang="bg-BG" dirty="0" smtClean="0"/>
              <a:t>Определяне на „ключови служители“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7803" y="833438"/>
            <a:ext cx="6811720" cy="563562"/>
          </a:xfrm>
        </p:spPr>
        <p:txBody>
          <a:bodyPr/>
          <a:lstStyle/>
          <a:p>
            <a:pPr algn="ctr"/>
            <a:r>
              <a:rPr lang="bg-BG" sz="2000" dirty="0" smtClean="0">
                <a:solidFill>
                  <a:srgbClr val="FF0000"/>
                </a:solidFill>
              </a:rPr>
              <a:t>РАМКА НА ПРОФЕСИОНАЛНИТЕ </a:t>
            </a:r>
            <a:r>
              <a:rPr lang="bg-BG" sz="2000" dirty="0">
                <a:solidFill>
                  <a:srgbClr val="FF0000"/>
                </a:solidFill>
              </a:rPr>
              <a:t>КОМПЕТЕНТНОСТИ В ИА ЕСМИС</a:t>
            </a:r>
            <a:r>
              <a:rPr lang="en-US" sz="2000" dirty="0">
                <a:solidFill>
                  <a:srgbClr val="FF0000"/>
                </a:solidFill>
              </a:rPr>
              <a:t/>
            </a:r>
            <a:br>
              <a:rPr lang="en-US" sz="2000" dirty="0">
                <a:solidFill>
                  <a:srgbClr val="FF0000"/>
                </a:solidFill>
              </a:rPr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>
          <a:xfrm>
            <a:off x="177803" y="1447803"/>
            <a:ext cx="6489700" cy="581413"/>
          </a:xfrm>
        </p:spPr>
        <p:txBody>
          <a:bodyPr/>
          <a:lstStyle/>
          <a:p>
            <a:pPr algn="ctr"/>
            <a:r>
              <a:rPr lang="bg-BG" b="0" dirty="0" smtClean="0">
                <a:solidFill>
                  <a:srgbClr val="FF0000"/>
                </a:solidFill>
              </a:rPr>
              <a:t>ПОЛУЧЕНИ РЕЗУЛТАТИ</a:t>
            </a:r>
            <a:endParaRPr lang="en-US" b="0" dirty="0">
              <a:solidFill>
                <a:srgbClr val="FF0000"/>
              </a:solidFill>
            </a:endParaRPr>
          </a:p>
        </p:txBody>
      </p:sp>
      <p:pic>
        <p:nvPicPr>
          <p:cNvPr id="6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7" y="126323"/>
            <a:ext cx="70167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99CCFF"/>
                    </a:gs>
                    <a:gs pos="50000">
                      <a:srgbClr val="D7EBFF"/>
                    </a:gs>
                    <a:gs pos="100000">
                      <a:srgbClr val="99CCFF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128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 Конкретизиране на коментарите в годишната оценка</a:t>
            </a:r>
          </a:p>
          <a:p>
            <a:r>
              <a:rPr lang="bg-BG" dirty="0" smtClean="0"/>
              <a:t>Конкретизиране на длъжностните характеристики.</a:t>
            </a:r>
          </a:p>
          <a:p>
            <a:r>
              <a:rPr lang="bg-BG" dirty="0" smtClean="0"/>
              <a:t>Конкретни професионални критерии </a:t>
            </a:r>
          </a:p>
          <a:p>
            <a:pPr marL="0" indent="0">
              <a:buNone/>
            </a:pPr>
            <a:r>
              <a:rPr lang="bg-BG" dirty="0"/>
              <a:t> </a:t>
            </a:r>
            <a:r>
              <a:rPr lang="bg-BG" dirty="0" smtClean="0"/>
              <a:t>  при подбор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2000" dirty="0" smtClean="0">
                <a:solidFill>
                  <a:srgbClr val="FF0000"/>
                </a:solidFill>
              </a:rPr>
              <a:t>РАМКА НА ПРОФЕСИОНАЛНИТЕ </a:t>
            </a:r>
            <a:r>
              <a:rPr lang="bg-BG" sz="2000" dirty="0">
                <a:solidFill>
                  <a:srgbClr val="FF0000"/>
                </a:solidFill>
              </a:rPr>
              <a:t>КОМПЕТЕНТНОСТИ В ИА ЕСМИС</a:t>
            </a:r>
            <a:r>
              <a:rPr lang="en-US" sz="2000" dirty="0">
                <a:solidFill>
                  <a:srgbClr val="FF0000"/>
                </a:solidFill>
              </a:rPr>
              <a:t/>
            </a:r>
            <a:br>
              <a:rPr lang="en-US" sz="2000" dirty="0">
                <a:solidFill>
                  <a:srgbClr val="FF0000"/>
                </a:solidFill>
              </a:rPr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pPr algn="ctr"/>
            <a:r>
              <a:rPr lang="bg-BG" b="0" dirty="0" smtClean="0">
                <a:solidFill>
                  <a:srgbClr val="FF0000"/>
                </a:solidFill>
              </a:rPr>
              <a:t>ПОЛУЧЕНИ РЕЗУЛТАТИ 2</a:t>
            </a:r>
            <a:endParaRPr lang="en-US" b="0" dirty="0">
              <a:solidFill>
                <a:srgbClr val="FF0000"/>
              </a:solidFill>
            </a:endParaRPr>
          </a:p>
        </p:txBody>
      </p:sp>
      <p:pic>
        <p:nvPicPr>
          <p:cNvPr id="6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7" y="126323"/>
            <a:ext cx="701675" cy="59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99CCFF"/>
                    </a:gs>
                    <a:gs pos="50000">
                      <a:srgbClr val="D7EBFF"/>
                    </a:gs>
                    <a:gs pos="100000">
                      <a:srgbClr val="99CCFF"/>
                    </a:gs>
                  </a:gsLst>
                  <a:lin ang="18900000" scaled="1"/>
                </a:gra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8265848"/>
      </p:ext>
    </p:extLst>
  </p:cSld>
  <p:clrMapOvr>
    <a:masterClrMapping/>
  </p:clrMapOvr>
</p:sld>
</file>

<file path=ppt/theme/theme1.xml><?xml version="1.0" encoding="utf-8"?>
<a:theme xmlns:a="http://schemas.openxmlformats.org/drawingml/2006/main" name="Slideshop_Teamwork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9626E48-2633-4046-AC88-6732CA3FC9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Slideshop_Teamwork</Template>
  <TotalTime>1057</TotalTime>
  <Words>267</Words>
  <Application>Microsoft Office PowerPoint</Application>
  <PresentationFormat>On-screen Show (4:3)</PresentationFormat>
  <Paragraphs>37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Slideshop_Teamwork</vt:lpstr>
      <vt:lpstr>Document</vt:lpstr>
      <vt:lpstr>PowerPoint Presentation</vt:lpstr>
      <vt:lpstr>РАМКА НА ПРОФЕСИОНАЛНИТЕ </vt:lpstr>
      <vt:lpstr>РАМКА НА ПРОФЕСИОНАЛНИТЕ КОМПЕТЕНТНОСТИ /ПК/, ЦЕЛИ </vt:lpstr>
      <vt:lpstr>PowerPoint Presentation</vt:lpstr>
      <vt:lpstr>РАМКА НА ПРОФЕСИОНАЛНИТЕ КОМПЕТЕНТНОСТИ В ИА ЕСМИС </vt:lpstr>
      <vt:lpstr>РАМКА НА ПРОФЕСИОНАЛНИТЕ КОМПЕТЕНТНОСТИ В ИА ЕСМИС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Tanya Valkova</dc:creator>
  <cp:lastModifiedBy>Aneta Tusheva</cp:lastModifiedBy>
  <cp:revision>89</cp:revision>
  <cp:lastPrinted>2014-04-22T13:44:01Z</cp:lastPrinted>
  <dcterms:created xsi:type="dcterms:W3CDTF">2013-10-10T10:08:59Z</dcterms:created>
  <dcterms:modified xsi:type="dcterms:W3CDTF">2014-04-22T13:45:07Z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TC018754749991</vt:lpwstr>
  </property>
</Properties>
</file>