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8" r:id="rId3"/>
    <p:sldId id="322" r:id="rId4"/>
    <p:sldId id="323" r:id="rId5"/>
    <p:sldId id="324" r:id="rId6"/>
    <p:sldId id="329" r:id="rId7"/>
    <p:sldId id="330" r:id="rId8"/>
    <p:sldId id="335" r:id="rId9"/>
    <p:sldId id="336" r:id="rId10"/>
    <p:sldId id="338" r:id="rId11"/>
    <p:sldId id="340" r:id="rId12"/>
    <p:sldId id="273" r:id="rId13"/>
  </p:sldIdLst>
  <p:sldSz cx="9144000" cy="6858000" type="screen4x3"/>
  <p:notesSz cx="6954838" cy="93091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D319"/>
    <a:srgbClr val="00002E"/>
    <a:srgbClr val="00005C"/>
    <a:srgbClr val="000068"/>
    <a:srgbClr val="000048"/>
    <a:srgbClr val="000099"/>
    <a:srgbClr val="E4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0647" autoAdjust="0"/>
  </p:normalViewPr>
  <p:slideViewPr>
    <p:cSldViewPr>
      <p:cViewPr>
        <p:scale>
          <a:sx n="59" d="100"/>
          <a:sy n="59" d="100"/>
        </p:scale>
        <p:origin x="-2268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37450E-3897-49C3-BCFC-C0A99804AE9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9258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421823"/>
            <a:ext cx="5563870" cy="41890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49F903-2D43-4E66-9A20-F8CAD895BB2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6853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24EE02-95D5-46EA-9BC6-AB7C76C4B3A8}" type="slidenum">
              <a:rPr lang="bg-BG" altLang="bg-BG" smtClean="0"/>
              <a:pPr/>
              <a:t>1</a:t>
            </a:fld>
            <a:endParaRPr lang="bg-BG" altLang="bg-BG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F-logo-bjal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995988"/>
            <a:ext cx="8636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bg-BG" altLang="bg-BG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altLang="bg-BG" noProof="0" smtClean="0"/>
              <a:t>Click to edit Master subtitle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46075-8ACB-4180-A7E0-C5E8823795A6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036A4-E8D9-4C05-98C4-D6D67B31FE1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58738"/>
            <a:ext cx="214630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58738"/>
            <a:ext cx="6291263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404AA-8994-4ACF-95B5-DB09648E67A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14EE-911D-428A-A81E-8C98171D3731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8F234-99B1-4786-BED2-E8E93538F1A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AA85-8506-4B40-BCBA-FAB8384E2CC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601AD-4CF1-47C0-AB52-1619D88F0B0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3B58-A77D-4E6A-A96A-4053FF572E37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5F5D2-214E-4DE7-9194-12A546C8767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999E8-70A1-4957-A65F-CC196D744CE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EB205-54E5-4B5D-A295-F68BBB0FB87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58738"/>
            <a:ext cx="7283450" cy="777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7F41E01-56EC-45D9-9D76-CBD5031FECD8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002E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730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bg-BG" altLang="bg-BG" smtClean="0"/>
          </a:p>
        </p:txBody>
      </p:sp>
      <p:pic>
        <p:nvPicPr>
          <p:cNvPr id="2" name="Picture 12" descr="Logo NSR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D319"/>
        </a:buClr>
        <a:buSzPct val="150000"/>
        <a:buFont typeface="Wingdings" pitchFamily="2" charset="2"/>
        <a:buChar char="«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5C"/>
        </a:buClr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9"/>
          <p:cNvSpPr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bg-BG" altLang="bg-BG" sz="1400"/>
          </a:p>
        </p:txBody>
      </p:sp>
      <p:sp>
        <p:nvSpPr>
          <p:cNvPr id="15362" name="Rectangle 10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bg-BG" altLang="bg-BG" sz="1400"/>
          </a:p>
        </p:txBody>
      </p:sp>
      <p:sp>
        <p:nvSpPr>
          <p:cNvPr id="15363" name="Rectangle 13"/>
          <p:cNvSpPr>
            <a:spLocks noChangeArrowheads="1"/>
          </p:cNvSpPr>
          <p:nvPr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0" y="6524625"/>
            <a:ext cx="9144000" cy="73025"/>
          </a:xfrm>
          <a:prstGeom prst="rect">
            <a:avLst/>
          </a:prstGeom>
          <a:solidFill>
            <a:srgbClr val="FFD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pic>
        <p:nvPicPr>
          <p:cNvPr id="15365" name="Picture 20" descr="Logo NSR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49500"/>
            <a:ext cx="434975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5003800" y="2205038"/>
            <a:ext cx="3960813" cy="26638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>
              <a:defRPr/>
            </a:pPr>
            <a:endParaRPr lang="bg-BG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7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75" y="12700"/>
            <a:ext cx="654843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29"/>
          <p:cNvSpPr txBox="1">
            <a:spLocks noChangeArrowheads="1"/>
          </p:cNvSpPr>
          <p:nvPr/>
        </p:nvSpPr>
        <p:spPr bwMode="auto">
          <a:xfrm>
            <a:off x="4284663" y="2349500"/>
            <a:ext cx="4859337" cy="2592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319"/>
              </a:buClr>
              <a:buSzPct val="15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Font typeface="Wingdings" pitchFamily="2" charset="2"/>
              <a:buChar char="«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bg-BG" altLang="bg-BG" sz="3000" b="1" dirty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ОПЕРАТИВНА ПРОГРАМА </a:t>
            </a:r>
            <a: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„</a:t>
            </a:r>
            <a:r>
              <a:rPr lang="bg-BG" altLang="bg-BG" sz="3000" b="1" dirty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ДОБРО УПРАВЛЕНИЕ“ </a:t>
            </a:r>
            <a: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bg-BG" altLang="bg-BG" sz="3000" b="1" dirty="0" smtClean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2014-2020 </a:t>
            </a:r>
            <a:r>
              <a:rPr lang="bg-BG" altLang="bg-BG" sz="3000" b="1" dirty="0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Г.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46075-8ACB-4180-A7E0-C5E8823795A6}" type="slidenum">
              <a:rPr lang="bg-BG" altLang="bg-BG" smtClean="0"/>
              <a:pPr>
                <a:defRPr/>
              </a:pPr>
              <a:t>1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Приоритетна ос 4</a:t>
            </a:r>
          </a:p>
        </p:txBody>
      </p:sp>
      <p:sp>
        <p:nvSpPr>
          <p:cNvPr id="40962" name="Rectangle 229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6192837" cy="5256212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1: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Подкрепа на хоризонталните структури, отговорни за изпълнението на СКФ, чрез мерки за укрепване на капацитета в съответствие с идентифицираните нужди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2: </a:t>
            </a:r>
            <a:r>
              <a:rPr lang="ru-RU" altLang="bg-BG" b="1" i="1" smtClean="0">
                <a:latin typeface="Times New Roman" pitchFamily="18" charset="0"/>
                <a:cs typeface="Times New Roman" pitchFamily="18" charset="0"/>
              </a:rPr>
              <a:t>Осигуряване на функционирането на ИСУН 2020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3: </a:t>
            </a:r>
            <a:r>
              <a:rPr lang="bg-BG" b="1" i="1" smtClean="0">
                <a:latin typeface="Times New Roman" pitchFamily="18" charset="0"/>
                <a:cs typeface="Times New Roman" pitchFamily="18" charset="0"/>
              </a:rPr>
              <a:t>Подобряване на информираността на обществото за възможностите и резултатите от СКФ в България, както и подобряване капацитета на бенефициентите</a:t>
            </a:r>
            <a:endParaRPr lang="bg-BG" altLang="bg-BG" b="1" i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3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365625"/>
            <a:ext cx="2808287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10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ПО 4 – Примерни дейности</a:t>
            </a:r>
          </a:p>
        </p:txBody>
      </p:sp>
      <p:sp>
        <p:nvSpPr>
          <p:cNvPr id="41986" name="Rectangle 229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8964613" cy="51117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bg-BG" sz="2000" smtClean="0"/>
              <a:t>Обучения, възнаграждения, участия в работни групи, инициативи за обмяна на опит, консултантска помощ, техническо обезпечаване </a:t>
            </a:r>
          </a:p>
          <a:p>
            <a:pPr>
              <a:spcAft>
                <a:spcPts val="1200"/>
              </a:spcAft>
            </a:pPr>
            <a:r>
              <a:rPr lang="ru-RU" sz="2000" smtClean="0"/>
              <a:t>Одити и проверки на място</a:t>
            </a:r>
            <a:endParaRPr lang="bg-BG" sz="2000" smtClean="0"/>
          </a:p>
          <a:p>
            <a:pPr eaLnBrk="1" hangingPunct="1">
              <a:spcAft>
                <a:spcPts val="1200"/>
              </a:spcAft>
            </a:pPr>
            <a:r>
              <a:rPr lang="bg-BG" sz="2000" smtClean="0"/>
              <a:t>Развитие на Общински ресурсно-координационен център към НСОРБ</a:t>
            </a:r>
          </a:p>
          <a:p>
            <a:r>
              <a:rPr lang="bg-BG" sz="2000" smtClean="0"/>
              <a:t>ИСУН 2020 - хардуер и софтуер, IT и телекомуникационни устройства, </a:t>
            </a:r>
            <a:r>
              <a:rPr lang="en-US" sz="2000" smtClean="0"/>
              <a:t>H</a:t>
            </a:r>
            <a:r>
              <a:rPr lang="bg-BG" sz="2000" smtClean="0"/>
              <a:t>elp desk, обучения за потребителите</a:t>
            </a:r>
          </a:p>
          <a:p>
            <a:r>
              <a:rPr lang="bg-BG" sz="2000" smtClean="0"/>
              <a:t>Поддържане и развиване на Единния информационен портал www.eufunds.bg</a:t>
            </a:r>
          </a:p>
          <a:p>
            <a:r>
              <a:rPr lang="bg-BG" sz="2000" smtClean="0"/>
              <a:t>Поддържане и развитие на информационната система на документалния фонд на оперативните програми </a:t>
            </a:r>
          </a:p>
          <a:p>
            <a:r>
              <a:rPr lang="bg-BG" sz="2000" smtClean="0"/>
              <a:t>Поддържане и развитие на 28-те информационни центъра</a:t>
            </a:r>
          </a:p>
          <a:p>
            <a:r>
              <a:rPr lang="bg-BG" sz="2000" smtClean="0"/>
              <a:t>Изпълнение на Националната комуникационна стратегия 2014-2020 г. (НКС)</a:t>
            </a:r>
            <a:endParaRPr lang="bg-BG" altLang="bg-BG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11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bg-BG" altLang="bg-BG" sz="1400"/>
          </a:p>
        </p:txBody>
      </p:sp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bg-BG" altLang="bg-BG" sz="1400"/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0" y="260350"/>
            <a:ext cx="9144000" cy="792163"/>
          </a:xfrm>
          <a:prstGeom prst="rect">
            <a:avLst/>
          </a:prstGeom>
          <a:solidFill>
            <a:srgbClr val="00005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0" y="6569075"/>
            <a:ext cx="9144000" cy="288925"/>
          </a:xfrm>
          <a:prstGeom prst="rect">
            <a:avLst/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sp>
        <p:nvSpPr>
          <p:cNvPr id="49157" name="Rectangle 8"/>
          <p:cNvSpPr>
            <a:spLocks noChangeArrowheads="1"/>
          </p:cNvSpPr>
          <p:nvPr/>
        </p:nvSpPr>
        <p:spPr bwMode="auto">
          <a:xfrm>
            <a:off x="0" y="1052513"/>
            <a:ext cx="9144000" cy="73025"/>
          </a:xfrm>
          <a:prstGeom prst="rect">
            <a:avLst/>
          </a:prstGeom>
          <a:solidFill>
            <a:srgbClr val="FFD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sp>
        <p:nvSpPr>
          <p:cNvPr id="49158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73025"/>
          </a:xfrm>
          <a:prstGeom prst="rect">
            <a:avLst/>
          </a:prstGeom>
          <a:solidFill>
            <a:srgbClr val="FFD31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bg-BG" altLang="bg-BG"/>
          </a:p>
        </p:txBody>
      </p:sp>
      <p:pic>
        <p:nvPicPr>
          <p:cNvPr id="49159" name="Picture 10" descr="Logo NS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5538"/>
            <a:ext cx="49323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148263" y="3357563"/>
            <a:ext cx="3816350" cy="15113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/>
            <a:endParaRPr lang="bg-BG" altLang="bg-BG" sz="30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bg-BG" altLang="bg-BG" sz="3000" b="1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Благодаря за вниманието!</a:t>
            </a:r>
            <a:endParaRPr lang="en-US" altLang="bg-BG" sz="2400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ctr"/>
            <a:endParaRPr lang="bg-BG" altLang="bg-BG" b="1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9161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1135063"/>
            <a:ext cx="4211637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46075-8ACB-4180-A7E0-C5E8823795A6}" type="slidenum">
              <a:rPr lang="bg-BG" altLang="bg-BG" smtClean="0"/>
              <a:pPr>
                <a:defRPr/>
              </a:pPr>
              <a:t>12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ОПДУ – Национална стратегическа рамка (2)</a:t>
            </a:r>
          </a:p>
        </p:txBody>
      </p:sp>
      <p:sp>
        <p:nvSpPr>
          <p:cNvPr id="22530" name="Rectangle 229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6877050" cy="4319587"/>
          </a:xfrm>
        </p:spPr>
        <p:txBody>
          <a:bodyPr/>
          <a:lstStyle/>
          <a:p>
            <a:pPr eaLnBrk="1" hangingPunct="1"/>
            <a:r>
              <a:rPr lang="bg-BG" altLang="bg-BG" sz="2000" smtClean="0"/>
              <a:t>Национална програма за развитие „България 2020“ </a:t>
            </a:r>
          </a:p>
          <a:p>
            <a:pPr eaLnBrk="1" hangingPunct="1"/>
            <a:r>
              <a:rPr lang="bg-BG" altLang="bg-BG" sz="2000" smtClean="0"/>
              <a:t>Стратегия за развитие на държавната администрация – 2014-2020 г.</a:t>
            </a:r>
          </a:p>
          <a:p>
            <a:pPr eaLnBrk="1" hangingPunct="1"/>
            <a:r>
              <a:rPr lang="bg-BG" altLang="bg-BG" sz="2000" smtClean="0"/>
              <a:t>Проект на стратегия за развитие на електронното управление в Република България 2014-2020 г. </a:t>
            </a:r>
          </a:p>
          <a:p>
            <a:pPr eaLnBrk="1" hangingPunct="1"/>
            <a:r>
              <a:rPr lang="bg-BG" altLang="bg-BG" sz="2000" smtClean="0"/>
              <a:t>Проект на стратегия за е-управление и е-правосъдие и стратегическа рамка за развитие на съдебната система</a:t>
            </a:r>
            <a:endParaRPr lang="en-US" altLang="bg-BG" sz="2000" smtClean="0"/>
          </a:p>
          <a:p>
            <a:pPr eaLnBrk="1" hangingPunct="1"/>
            <a:r>
              <a:rPr lang="bg-BG" altLang="bg-BG" sz="2000" smtClean="0"/>
              <a:t>Споразумение за партньорство</a:t>
            </a:r>
          </a:p>
          <a:p>
            <a:pPr eaLnBrk="1" hangingPunct="1"/>
            <a:r>
              <a:rPr lang="bg-BG" altLang="bg-BG" sz="2000" smtClean="0"/>
              <a:t>Стратегия за подкрепа на развитието на НПО в България</a:t>
            </a:r>
          </a:p>
          <a:p>
            <a:pPr eaLnBrk="1" hangingPunct="1"/>
            <a:r>
              <a:rPr lang="bg-BG" altLang="bg-BG" sz="2000" smtClean="0"/>
              <a:t>Национална програма за реформи (редакция 2013 г.)</a:t>
            </a:r>
          </a:p>
          <a:p>
            <a:pPr eaLnBrk="1" hangingPunct="1"/>
            <a:r>
              <a:rPr lang="bg-BG" altLang="bg-BG" sz="2000" smtClean="0"/>
              <a:t>Секторни стратегии</a:t>
            </a:r>
          </a:p>
        </p:txBody>
      </p:sp>
      <p:pic>
        <p:nvPicPr>
          <p:cNvPr id="22531" name="Picture 7" descr="D:\Kartinki\organiz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588" y="4292600"/>
            <a:ext cx="2284412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2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Структура на ОПДУ</a:t>
            </a:r>
          </a:p>
        </p:txBody>
      </p:sp>
      <p:sp>
        <p:nvSpPr>
          <p:cNvPr id="26626" name="Rectangle 229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8713787" cy="331152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bg-BG" altLang="bg-BG" sz="2000" b="1" i="1" smtClean="0"/>
              <a:t>Приоритетна ос 1: </a:t>
            </a:r>
            <a:r>
              <a:rPr lang="bg-BG" altLang="bg-BG" sz="2000" b="1" smtClean="0"/>
              <a:t>Административно обслужване и е-управление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sz="2000" b="1" i="1" smtClean="0"/>
              <a:t>Приоритетна ос 2: </a:t>
            </a:r>
            <a:r>
              <a:rPr lang="bg-BG" altLang="bg-BG" sz="2000" b="1" smtClean="0"/>
              <a:t>Ефективно и професионално управление в партньорство с гражданското общество и бизнеса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sz="2000" b="1" i="1" smtClean="0"/>
              <a:t>Приоритетна ос 3: </a:t>
            </a:r>
            <a:r>
              <a:rPr lang="bg-BG" altLang="bg-BG" sz="2000" b="1" smtClean="0"/>
              <a:t>Прозрачна и ефективна съдебна система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sz="2000" b="1" i="1" smtClean="0"/>
              <a:t>Приоритетна ос 4: </a:t>
            </a:r>
            <a:r>
              <a:rPr lang="bg-BG" altLang="bg-BG" sz="2000" b="1" smtClean="0"/>
              <a:t>Техническа помощ за структурите на администрацията, участващи в управлението и усвояването на СКФ</a:t>
            </a:r>
          </a:p>
          <a:p>
            <a:pPr eaLnBrk="1" hangingPunct="1">
              <a:spcAft>
                <a:spcPts val="600"/>
              </a:spcAft>
            </a:pPr>
            <a:r>
              <a:rPr lang="bg-BG" altLang="bg-BG" sz="2000" b="1" i="1" smtClean="0"/>
              <a:t>Приоритетна ос 5: </a:t>
            </a:r>
            <a:r>
              <a:rPr lang="bg-BG" altLang="bg-BG" sz="2000" b="1" smtClean="0"/>
              <a:t>Техническа помощ</a:t>
            </a:r>
          </a:p>
          <a:p>
            <a:pPr eaLnBrk="1" hangingPunct="1"/>
            <a:endParaRPr lang="bg-BG" altLang="bg-BG" sz="2000" b="1" smtClean="0"/>
          </a:p>
          <a:p>
            <a:pPr eaLnBrk="1" hangingPunct="1"/>
            <a:endParaRPr lang="bg-BG" altLang="bg-BG" b="1" smtClean="0"/>
          </a:p>
        </p:txBody>
      </p:sp>
      <p:graphicFrame>
        <p:nvGraphicFramePr>
          <p:cNvPr id="26659" name="Group 35"/>
          <p:cNvGraphicFramePr>
            <a:graphicFrameLocks noGrp="1"/>
          </p:cNvGraphicFramePr>
          <p:nvPr/>
        </p:nvGraphicFramePr>
        <p:xfrm>
          <a:off x="323850" y="4941888"/>
          <a:ext cx="8605838" cy="1444625"/>
        </p:xfrm>
        <a:graphic>
          <a:graphicData uri="http://schemas.openxmlformats.org/drawingml/2006/table">
            <a:tbl>
              <a:tblPr/>
              <a:tblGrid>
                <a:gridCol w="3044825"/>
                <a:gridCol w="2563813"/>
                <a:gridCol w="2997200"/>
              </a:tblGrid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Определен от МС на 12.03.2014 г.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Общо средства в евро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Средства от ЕСФ в евро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335 917 647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285 530 000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3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Приоритетна ос 1</a:t>
            </a:r>
          </a:p>
        </p:txBody>
      </p:sp>
      <p:sp>
        <p:nvSpPr>
          <p:cNvPr id="27650" name="Rectangle 229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6192837" cy="360045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1: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Подобряване на административното обслужване на гражданите и бизнеса чрез </a:t>
            </a:r>
            <a:r>
              <a:rPr lang="bg-BG" b="1" i="1" smtClean="0">
                <a:latin typeface="Times New Roman" pitchFamily="18" charset="0"/>
                <a:cs typeface="Times New Roman" pitchFamily="18" charset="0"/>
              </a:rPr>
              <a:t>стандартизиране на услуги, въвеждане на комплексно административно обслужване</a:t>
            </a:r>
            <a:r>
              <a:rPr lang="bg-BG" altLang="bg-BG" b="1" i="1" smtClean="0"/>
              <a:t> </a:t>
            </a:r>
            <a:endParaRPr lang="bg-BG" altLang="bg-BG" b="1" smtClean="0"/>
          </a:p>
          <a:p>
            <a:pPr eaLnBrk="1" hangingPunct="1"/>
            <a:r>
              <a:rPr lang="bg-BG" altLang="bg-BG" b="1" i="1" smtClean="0"/>
              <a:t>Специфична цел 2:</a:t>
            </a:r>
            <a:r>
              <a:rPr lang="bg-BG" b="1" i="1" smtClean="0">
                <a:latin typeface="Times New Roman" pitchFamily="18" charset="0"/>
                <a:cs typeface="Times New Roman" pitchFamily="18" charset="0"/>
              </a:rPr>
              <a:t> Изграждане на конкурентна бизнес среда чрез интелигентно регулиране</a:t>
            </a:r>
          </a:p>
          <a:p>
            <a:pPr eaLnBrk="1" hangingPunct="1"/>
            <a:endParaRPr lang="bg-BG" altLang="bg-BG" b="1" smtClean="0"/>
          </a:p>
        </p:txBody>
      </p:sp>
      <p:sp>
        <p:nvSpPr>
          <p:cNvPr id="27651" name="Rectangle 229"/>
          <p:cNvSpPr txBox="1">
            <a:spLocks noChangeArrowheads="1"/>
          </p:cNvSpPr>
          <p:nvPr/>
        </p:nvSpPr>
        <p:spPr bwMode="auto">
          <a:xfrm>
            <a:off x="2484438" y="5084763"/>
            <a:ext cx="619125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r>
              <a:rPr lang="bg-BG" altLang="bg-BG" sz="2400" b="1" i="1"/>
              <a:t>Специфична цел 3: </a:t>
            </a:r>
            <a:r>
              <a:rPr lang="bg-BG" sz="2400" b="1" i="1">
                <a:latin typeface="Times New Roman" pitchFamily="18" charset="0"/>
                <a:cs typeface="Times New Roman" pitchFamily="18" charset="0"/>
              </a:rPr>
              <a:t>Модернизиране на администрацията чрез въвеждане на е-управление</a:t>
            </a:r>
            <a:endParaRPr lang="bg-BG" altLang="bg-BG" sz="2400" b="1"/>
          </a:p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endParaRPr lang="bg-BG" altLang="bg-BG" sz="2400" b="1"/>
          </a:p>
        </p:txBody>
      </p:sp>
      <p:pic>
        <p:nvPicPr>
          <p:cNvPr id="27652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1052513"/>
            <a:ext cx="19050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00" y="2781300"/>
            <a:ext cx="252571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438" y="5062538"/>
            <a:ext cx="228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4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ПО 1 – Примерни дейности</a:t>
            </a:r>
          </a:p>
        </p:txBody>
      </p:sp>
      <p:sp>
        <p:nvSpPr>
          <p:cNvPr id="28674" name="Rectangle 229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785225" cy="5111750"/>
          </a:xfrm>
        </p:spPr>
        <p:txBody>
          <a:bodyPr/>
          <a:lstStyle/>
          <a:p>
            <a:r>
              <a:rPr lang="bg-BG" sz="2000" smtClean="0"/>
              <a:t>Стандартизиране и унифициране на общински административни услуги</a:t>
            </a:r>
          </a:p>
          <a:p>
            <a:r>
              <a:rPr lang="bg-BG" sz="2000" smtClean="0"/>
              <a:t>Въвеждане на комплексно административно обслужване (развитие на информационни системи и свързване на ключови регистри)</a:t>
            </a:r>
          </a:p>
          <a:p>
            <a:r>
              <a:rPr lang="bg-BG" sz="2000" smtClean="0"/>
              <a:t>Развитие на електронни административни услуги (е-обществени поръчки, е-митници, е-здравеопазване)</a:t>
            </a:r>
          </a:p>
          <a:p>
            <a:pPr eaLnBrk="1" hangingPunct="1">
              <a:spcAft>
                <a:spcPts val="600"/>
              </a:spcAft>
            </a:pPr>
            <a:r>
              <a:rPr lang="ru-RU" altLang="bg-BG" sz="2000" smtClean="0"/>
              <a:t>Преглед, оптимизация и електронизация на регулаторни режими</a:t>
            </a:r>
          </a:p>
          <a:p>
            <a:pPr eaLnBrk="1" hangingPunct="1">
              <a:spcAft>
                <a:spcPts val="600"/>
              </a:spcAft>
            </a:pPr>
            <a:r>
              <a:rPr lang="ru-RU" altLang="bg-BG" sz="2000" smtClean="0"/>
              <a:t>Подобряване на дейността на контролни, регулаторни и приходни органи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Доизграждане на хоризонталните системи на електронното управление (изграждане на центрове за данни, изграждане на Единен системен интегратор)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Дигитализация и цифровизация на архивите на администрациите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Изграждане на онлайн система и телефонен център за указване на помощ при ползване на е-услуги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5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Приоритетна ос 2</a:t>
            </a:r>
          </a:p>
        </p:txBody>
      </p:sp>
      <p:sp>
        <p:nvSpPr>
          <p:cNvPr id="32770" name="Rectangle 229"/>
          <p:cNvSpPr>
            <a:spLocks noGrp="1" noChangeArrowheads="1"/>
          </p:cNvSpPr>
          <p:nvPr>
            <p:ph idx="1"/>
          </p:nvPr>
        </p:nvSpPr>
        <p:spPr>
          <a:xfrm>
            <a:off x="3348038" y="990600"/>
            <a:ext cx="5688012" cy="17907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1: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Подобряване на процеса на стратегическо планиране и програмно бюджетиране</a:t>
            </a:r>
            <a:r>
              <a:rPr lang="bg-BG" altLang="bg-BG" b="1" i="1" smtClean="0"/>
              <a:t> </a:t>
            </a:r>
            <a:endParaRPr lang="bg-BG" altLang="bg-BG" b="1" smtClean="0"/>
          </a:p>
          <a:p>
            <a:pPr eaLnBrk="1" hangingPunct="1"/>
            <a:endParaRPr lang="bg-BG" altLang="bg-BG" b="1" smtClean="0"/>
          </a:p>
        </p:txBody>
      </p:sp>
      <p:sp>
        <p:nvSpPr>
          <p:cNvPr id="32771" name="Rectangle 229"/>
          <p:cNvSpPr txBox="1">
            <a:spLocks noChangeArrowheads="1"/>
          </p:cNvSpPr>
          <p:nvPr/>
        </p:nvSpPr>
        <p:spPr bwMode="auto">
          <a:xfrm>
            <a:off x="3419475" y="4581525"/>
            <a:ext cx="5599113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r>
              <a:rPr lang="bg-BG" altLang="bg-BG" sz="2400" b="1" i="1"/>
              <a:t>Специфична цел 3: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Подобряване на достъпа до публична информация и повишаване на участието на гражданското общество и бизнеса в управлението</a:t>
            </a:r>
            <a:endParaRPr lang="bg-BG" altLang="bg-BG" sz="2400" b="1"/>
          </a:p>
        </p:txBody>
      </p:sp>
      <p:pic>
        <p:nvPicPr>
          <p:cNvPr id="3277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2867025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3" y="1125538"/>
            <a:ext cx="26162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angle 229"/>
          <p:cNvSpPr txBox="1">
            <a:spLocks noChangeArrowheads="1"/>
          </p:cNvSpPr>
          <p:nvPr/>
        </p:nvSpPr>
        <p:spPr bwMode="auto">
          <a:xfrm>
            <a:off x="179388" y="2924175"/>
            <a:ext cx="5688012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r>
              <a:rPr lang="bg-BG" altLang="bg-BG" sz="2400" b="1" i="1"/>
              <a:t>Специфична цел 2:</a:t>
            </a:r>
            <a:r>
              <a:rPr lang="bg-BG" sz="2400" b="1" i="1">
                <a:latin typeface="Times New Roman" pitchFamily="18" charset="0"/>
                <a:cs typeface="Times New Roman" pitchFamily="18" charset="0"/>
              </a:rPr>
              <a:t> Модерно управление на човешките ресурси, включително чрез повишаване компетенциите на служителите</a:t>
            </a:r>
          </a:p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endParaRPr lang="bg-BG" altLang="bg-BG" sz="2400" b="1"/>
          </a:p>
        </p:txBody>
      </p:sp>
      <p:pic>
        <p:nvPicPr>
          <p:cNvPr id="32775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638" y="4400550"/>
            <a:ext cx="21526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6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ПО 2 – Примерни дейности</a:t>
            </a:r>
          </a:p>
        </p:txBody>
      </p:sp>
      <p:sp>
        <p:nvSpPr>
          <p:cNvPr id="33794" name="Rectangle 229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8964613" cy="439261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bg-BG" sz="2000" smtClean="0"/>
              <a:t>Внедряване на системи за управление на качеството и за управление на изпълнението, както и на система за мониторинг и оценка на публични политики 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Концентриране на функции и политики чрез преглед на публични политики и оптимизация 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Подкрепа за процеса на децентрализация 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Ефективно кариерно развитие на служителите - менторски, наставнически и коучинг програми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Обучения за служителите в администрацията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Транснационално сътрудничество</a:t>
            </a:r>
            <a:endParaRPr lang="bg-BG" sz="2000" smtClean="0"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bg-BG" sz="2000" smtClean="0"/>
              <a:t>Осигуряване на достъп до публична информация (отворени данни)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Разработване на анализи, проучвания, оценки, обучения, на НПО и социално-икономическите партньори за подобряване на бизнес средата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7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altLang="bg-BG" dirty="0" smtClean="0"/>
              <a:t>Приоритетна ос 3</a:t>
            </a:r>
          </a:p>
        </p:txBody>
      </p:sp>
      <p:sp>
        <p:nvSpPr>
          <p:cNvPr id="36866" name="Rectangle 229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6192837" cy="230505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bg-BG" altLang="bg-BG" b="1" i="1" smtClean="0"/>
              <a:t>Специфична цел 1: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Повишаване на качеството и ускоряване на правораздаването и модернизиране на съдебната система чрез реформа в структурата, процедурите и организацията</a:t>
            </a:r>
            <a:endParaRPr lang="bg-BG" altLang="bg-BG" b="1" smtClean="0"/>
          </a:p>
          <a:p>
            <a:pPr eaLnBrk="1" hangingPunct="1"/>
            <a:endParaRPr lang="bg-BG" altLang="bg-BG" b="1" smtClean="0"/>
          </a:p>
        </p:txBody>
      </p:sp>
      <p:sp>
        <p:nvSpPr>
          <p:cNvPr id="36867" name="Rectangle 229"/>
          <p:cNvSpPr txBox="1">
            <a:spLocks noChangeArrowheads="1"/>
          </p:cNvSpPr>
          <p:nvPr/>
        </p:nvSpPr>
        <p:spPr bwMode="auto">
          <a:xfrm>
            <a:off x="2916238" y="4797425"/>
            <a:ext cx="61928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D319"/>
              </a:buClr>
              <a:buSzPct val="150000"/>
              <a:buFont typeface="Wingdings" pitchFamily="2" charset="2"/>
              <a:buChar char="«"/>
            </a:pPr>
            <a:r>
              <a:rPr lang="bg-BG" altLang="bg-BG" sz="2400" b="1" i="1"/>
              <a:t>Специфична цел 2: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Разширяване обхвата и подобряване на качеството на обученията в съдебната система</a:t>
            </a:r>
            <a:endParaRPr lang="bg-BG" altLang="bg-BG" sz="2400" b="1"/>
          </a:p>
        </p:txBody>
      </p:sp>
      <p:pic>
        <p:nvPicPr>
          <p:cNvPr id="3686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196975"/>
            <a:ext cx="1735138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8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mtClean="0"/>
              <a:t>ПО 3 – Примерни дейности</a:t>
            </a:r>
          </a:p>
        </p:txBody>
      </p:sp>
      <p:sp>
        <p:nvSpPr>
          <p:cNvPr id="37890" name="Rectangle 229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8964613" cy="54006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bg-BG" sz="2000" smtClean="0"/>
              <a:t>Реформа на структурите, процедурите и организацията в съдебната власт; подобряване на координацията и сътрудничеството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Развитие на алтернативните способи за разрешаване на правни спорове (медиация, арбитраж)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Внедряване на системи за управление на изпълнението и системи за управление на качеството </a:t>
            </a:r>
          </a:p>
          <a:p>
            <a:r>
              <a:rPr lang="bg-BG" sz="2000" smtClean="0"/>
              <a:t>Подобряване на сътрудничеството с НПО</a:t>
            </a:r>
          </a:p>
          <a:p>
            <a:r>
              <a:rPr lang="bg-BG" sz="2000" smtClean="0"/>
              <a:t>Е-правосъдие, вкл. ИТ инфраструктура, е-услуги, регистри, информационни системи, центрове за данни и за възстановяване при бедствия</a:t>
            </a:r>
          </a:p>
          <a:p>
            <a:r>
              <a:rPr lang="bg-BG" sz="2000" smtClean="0"/>
              <a:t>Подобряване на обучителните програми на НИП, развитие на изследователската и аналитична дейност на НИП </a:t>
            </a:r>
          </a:p>
          <a:p>
            <a:pPr>
              <a:spcAft>
                <a:spcPts val="600"/>
              </a:spcAft>
            </a:pPr>
            <a:r>
              <a:rPr lang="bg-BG" sz="2000" smtClean="0"/>
              <a:t>Обучения за магистрати, разследващи органи по НПК, съдебни служители и лица, подпомагащи съдебния процес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014EE-911D-428A-A81E-8C98171D3731}" type="slidenum">
              <a:rPr lang="bg-BG" altLang="bg-BG" smtClean="0"/>
              <a:pPr>
                <a:defRPr/>
              </a:pPr>
              <a:t>9</a:t>
            </a:fld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</TotalTime>
  <Words>782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1_Custom Design</vt:lpstr>
      <vt:lpstr>PowerPoint Presentation</vt:lpstr>
      <vt:lpstr>ОПДУ – Национална стратегическа рамка (2)</vt:lpstr>
      <vt:lpstr>Структура на ОПДУ</vt:lpstr>
      <vt:lpstr>Приоритетна ос 1</vt:lpstr>
      <vt:lpstr>ПО 1 – Примерни дейности</vt:lpstr>
      <vt:lpstr>Приоритетна ос 2</vt:lpstr>
      <vt:lpstr>ПО 2 – Примерни дейности</vt:lpstr>
      <vt:lpstr>Приоритетна ос 3</vt:lpstr>
      <vt:lpstr>ПО 3 – Примерни дейности</vt:lpstr>
      <vt:lpstr>Приоритетна ос 4</vt:lpstr>
      <vt:lpstr>ПО 4 – Примерни дейности</vt:lpstr>
      <vt:lpstr>PowerPoint Presentation</vt:lpstr>
    </vt:vector>
  </TitlesOfParts>
  <Company>MoF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НАЦИОНАЛНА СТРАТЕГИЧЕСКА РЕФЕРЕНТНА РАМКА</dc:title>
  <dc:creator>Milena Pehlivanova</dc:creator>
  <cp:lastModifiedBy>Aneta Tusheva</cp:lastModifiedBy>
  <cp:revision>274</cp:revision>
  <cp:lastPrinted>2014-04-22T08:54:51Z</cp:lastPrinted>
  <dcterms:created xsi:type="dcterms:W3CDTF">2007-06-22T05:28:34Z</dcterms:created>
  <dcterms:modified xsi:type="dcterms:W3CDTF">2014-04-22T08:55:35Z</dcterms:modified>
</cp:coreProperties>
</file>