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3" r:id="rId2"/>
    <p:sldId id="296" r:id="rId3"/>
    <p:sldId id="304" r:id="rId4"/>
    <p:sldId id="303" r:id="rId5"/>
    <p:sldId id="302" r:id="rId6"/>
    <p:sldId id="301" r:id="rId7"/>
    <p:sldId id="279" r:id="rId8"/>
    <p:sldId id="273" r:id="rId9"/>
    <p:sldId id="274" r:id="rId10"/>
    <p:sldId id="280" r:id="rId11"/>
    <p:sldId id="281" r:id="rId12"/>
    <p:sldId id="283" r:id="rId13"/>
    <p:sldId id="282" r:id="rId14"/>
    <p:sldId id="276" r:id="rId15"/>
    <p:sldId id="284" r:id="rId16"/>
    <p:sldId id="290" r:id="rId17"/>
    <p:sldId id="285" r:id="rId18"/>
    <p:sldId id="286" r:id="rId19"/>
    <p:sldId id="287" r:id="rId20"/>
    <p:sldId id="288" r:id="rId21"/>
    <p:sldId id="289" r:id="rId22"/>
    <p:sldId id="297" r:id="rId23"/>
    <p:sldId id="291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2" autoAdjust="0"/>
    <p:restoredTop sz="94615" autoAdjust="0"/>
  </p:normalViewPr>
  <p:slideViewPr>
    <p:cSldViewPr>
      <p:cViewPr>
        <p:scale>
          <a:sx n="73" d="100"/>
          <a:sy n="73" d="100"/>
        </p:scale>
        <p:origin x="-129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4E11FB-5D1D-4624-A1BA-AA805342743A}" type="datetimeFigureOut">
              <a:rPr lang="en-US"/>
              <a:pPr>
                <a:defRPr/>
              </a:pPr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B098EB-983C-45D3-A077-DE46ACC7C3F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399476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F68284-8232-4CE2-9452-AE43F57ADCB4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36396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8EE1A-2E74-467A-94E6-A77F822B4321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99494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A7404-802D-47E9-9A62-619969D0B8F0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250511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8229600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19525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BCAC0E-FB88-4218-9197-48AF7A41B6B7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87550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DFAD6-6631-4BD6-B1C6-35A69C2295AF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41735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0BE9F-C932-4B7D-B890-2AADE901A81A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26477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C61D-DC40-4982-964B-EE4376B41EDB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84023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5AA0C-7FC9-498D-81E7-C7FE192CF616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29679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99157-0F86-4CC1-B514-B6311B30BC90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299897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E8ED-8F56-4357-9D12-155E470D4FF0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19692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4C726-691A-403D-A1A4-61FAC5173E93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30495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bg-BG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61A7-0EEE-444B-BF95-B2391A9FC4A8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38249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bg-BG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C51592A-201C-4E16-AFA8-014C3F17F69B}" type="slidenum">
              <a:rPr lang="es-ES" altLang="bg-BG"/>
              <a:pPr>
                <a:defRPr/>
              </a:pPr>
              <a:t>‹#›</a:t>
            </a:fld>
            <a:endParaRPr lang="es-E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4" r:id="rId3"/>
    <p:sldLayoutId id="2147483670" r:id="rId4"/>
    <p:sldLayoutId id="2147483675" r:id="rId5"/>
    <p:sldLayoutId id="2147483669" r:id="rId6"/>
    <p:sldLayoutId id="2147483668" r:id="rId7"/>
    <p:sldLayoutId id="2147483676" r:id="rId8"/>
    <p:sldLayoutId id="2147483677" r:id="rId9"/>
    <p:sldLayoutId id="2147483667" r:id="rId10"/>
    <p:sldLayoutId id="2147483666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3" descr="Gerb_bw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75" y="274638"/>
            <a:ext cx="1287463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2590800"/>
            <a:ext cx="8229600" cy="18288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bg-BG" sz="2500" dirty="0" smtClean="0">
                <a:latin typeface="Georgia" pitchFamily="18" charset="0"/>
              </a:rPr>
              <a:t>	</a:t>
            </a:r>
            <a:r>
              <a:rPr lang="bg-BG" sz="25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Управлението на човешките ресурси </a:t>
            </a:r>
          </a:p>
          <a:p>
            <a:pPr algn="ctr">
              <a:buFont typeface="Wingdings 3" pitchFamily="18" charset="2"/>
              <a:buNone/>
            </a:pPr>
            <a:r>
              <a:rPr lang="bg-BG" sz="25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в контекста на Стратегията за развитие на държавната администрация </a:t>
            </a:r>
          </a:p>
          <a:p>
            <a:pPr algn="ctr">
              <a:buFont typeface="Wingdings 3" pitchFamily="18" charset="2"/>
              <a:buNone/>
            </a:pPr>
            <a:r>
              <a:rPr lang="bg-BG" sz="25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2014 – 2020 г.</a:t>
            </a: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  <a:p>
            <a:pPr algn="ctr">
              <a:buFont typeface="Wingdings 3" pitchFamily="18" charset="2"/>
              <a:buNone/>
            </a:pPr>
            <a:endParaRPr lang="bg-BG" sz="2500" b="1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250825" y="1628775"/>
            <a:ext cx="8785225" cy="4176713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</a:pPr>
            <a:r>
              <a:rPr lang="ru-RU" altLang="bg-BG" sz="2400" b="1" smtClean="0">
                <a:latin typeface="Georgia" pitchFamily="18" charset="0"/>
              </a:rPr>
              <a:t>Планиране на потребностите и подбор 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Липса на внедрена цялостна система за планиране на човешките ресурси;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Не се използва практиката за проектиране на длъжности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Не е създадена работеща връзка с университетите;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Липсват единни правила за подбор и провеждане на студентските стажовете;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Проблеми при приложението на конкурсното начало;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Механизми за подбор на висши държавни служители;</a:t>
            </a:r>
          </a:p>
          <a:p>
            <a:endParaRPr lang="bg-BG" altLang="bg-BG" sz="24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dirty="0"/>
              <a:t>       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 в областта на УЧР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>
          <a:xfrm>
            <a:off x="250825" y="1628775"/>
            <a:ext cx="8785225" cy="4176713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</a:pPr>
            <a:r>
              <a:rPr lang="bg-BG" altLang="bg-BG" sz="2400" b="1" smtClean="0">
                <a:latin typeface="Georgia" pitchFamily="18" charset="0"/>
              </a:rPr>
              <a:t>Кариерно развитие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Липса на механизми за измерване и повишаване на мотивацията на служителите;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Недостатъчно широко използване на възможностите за мобилност;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Неефективно приложение на новите системи за заплащане и оценка;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Липсват механизми за задържане на квалифицираните служители;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Не се прилагат програми за идентифициране и развитие на перспективни служители</a:t>
            </a:r>
            <a:endParaRPr lang="bg-BG" altLang="bg-BG" sz="2400" smtClean="0">
              <a:latin typeface="Georgia" pitchFamily="18" charset="0"/>
            </a:endParaRPr>
          </a:p>
          <a:p>
            <a:endParaRPr lang="bg-BG" altLang="bg-BG" sz="24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dirty="0"/>
              <a:t>       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 в областта на УЧР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250825" y="1628775"/>
            <a:ext cx="8785225" cy="4176713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</a:pPr>
            <a:r>
              <a:rPr lang="bg-BG" altLang="bg-BG" sz="2400" b="1" smtClean="0">
                <a:latin typeface="Georgia" pitchFamily="18" charset="0"/>
              </a:rPr>
              <a:t>Умения и обучение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 цялостен анализ на потребностите от обучение;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Обучителни програми, които не съответстват на нуждите;</a:t>
            </a:r>
          </a:p>
          <a:p>
            <a:pPr>
              <a:buFont typeface="Wingdings" pitchFamily="2" charset="2"/>
              <a:buChar char="Ø"/>
            </a:pPr>
            <a:r>
              <a:rPr lang="bg-BG" altLang="bg-BG" sz="2400" smtClean="0">
                <a:latin typeface="Georgia" pitchFamily="18" charset="0"/>
              </a:rPr>
              <a:t>Неефективност на задължителните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Неразвити алтернативни форми за провеждане на обученията;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Не съществува онлайн библиотека с обучителни и информационни материали;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 единно управление на обучението на държавните служители.</a:t>
            </a:r>
            <a:endParaRPr lang="bg-BG" altLang="bg-BG" sz="2400" smtClean="0">
              <a:latin typeface="Georgia" pitchFamily="18" charset="0"/>
            </a:endParaRPr>
          </a:p>
          <a:p>
            <a:endParaRPr lang="bg-BG" altLang="bg-BG" sz="24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dirty="0"/>
              <a:t>       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 в областта на УЧР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>
          <a:xfrm>
            <a:off x="250825" y="1916113"/>
            <a:ext cx="8785225" cy="3889375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</a:pPr>
            <a:r>
              <a:rPr lang="bg-BG" altLang="bg-BG" sz="2400" b="1" smtClean="0">
                <a:latin typeface="Georgia" pitchFamily="18" charset="0"/>
              </a:rPr>
              <a:t>Планиране на приемствеността</a:t>
            </a:r>
            <a:endParaRPr lang="bg-BG" altLang="bg-BG" sz="240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Липсват механизми за задържане на квалифицираните служители;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Липсват инструменти за трансфер на знанията;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Не се прилагат менторски, наставнически и коучинг програми, които да подпомагат младите служители;</a:t>
            </a:r>
          </a:p>
          <a:p>
            <a:pPr>
              <a:buFont typeface="Wingdings" pitchFamily="2" charset="2"/>
              <a:buChar char="Ø"/>
            </a:pPr>
            <a:r>
              <a:rPr lang="ru-RU" altLang="bg-BG" sz="2400" smtClean="0">
                <a:latin typeface="Georgia" pitchFamily="18" charset="0"/>
              </a:rPr>
              <a:t>Липсва анализ на планираното текучество.</a:t>
            </a:r>
          </a:p>
          <a:p>
            <a:pPr>
              <a:buFont typeface="Wingdings 3" pitchFamily="18" charset="2"/>
              <a:buBlip>
                <a:blip r:embed="rId2"/>
              </a:buBlip>
            </a:pPr>
            <a:endParaRPr lang="ru-RU" altLang="bg-BG" sz="2400" smtClean="0">
              <a:latin typeface="Georgia" pitchFamily="18" charset="0"/>
            </a:endParaRPr>
          </a:p>
          <a:p>
            <a:endParaRPr lang="bg-BG" altLang="bg-BG" sz="24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dirty="0"/>
              <a:t>       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 в областта на УЧР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3860800"/>
            <a:ext cx="189547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1341438"/>
            <a:ext cx="8712200" cy="4895850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ru-RU" sz="2200" b="1" dirty="0" smtClean="0">
                <a:latin typeface="Georgia" panose="02040502050405020303" pitchFamily="18" charset="0"/>
              </a:rPr>
              <a:t>1. </a:t>
            </a:r>
            <a:r>
              <a:rPr lang="ru-RU" sz="2200" b="1" dirty="0" err="1" smtClean="0">
                <a:latin typeface="Georgia" panose="02040502050405020303" pitchFamily="18" charset="0"/>
              </a:rPr>
              <a:t>Ефективно</a:t>
            </a:r>
            <a:r>
              <a:rPr lang="ru-RU" sz="2200" b="1" dirty="0" smtClean="0">
                <a:latin typeface="Georgia" panose="02040502050405020303" pitchFamily="18" charset="0"/>
              </a:rPr>
              <a:t> </a:t>
            </a:r>
            <a:r>
              <a:rPr lang="ru-RU" sz="2200" b="1" dirty="0">
                <a:latin typeface="Georgia" panose="02040502050405020303" pitchFamily="18" charset="0"/>
              </a:rPr>
              <a:t>управление и </a:t>
            </a:r>
            <a:r>
              <a:rPr lang="ru-RU" sz="2200" b="1" dirty="0" err="1">
                <a:latin typeface="Georgia" panose="02040502050405020303" pitchFamily="18" charset="0"/>
              </a:rPr>
              <a:t>върховенство</a:t>
            </a:r>
            <a:r>
              <a:rPr lang="ru-RU" sz="2200" b="1" dirty="0">
                <a:latin typeface="Georgia" panose="02040502050405020303" pitchFamily="18" charset="0"/>
              </a:rPr>
              <a:t> на закона</a:t>
            </a:r>
          </a:p>
          <a:p>
            <a:pPr>
              <a:defRPr/>
            </a:pPr>
            <a:r>
              <a:rPr lang="ru-RU" sz="2200" dirty="0" smtClean="0">
                <a:latin typeface="Georgia" panose="02040502050405020303" pitchFamily="18" charset="0"/>
              </a:rPr>
              <a:t>Устойчива и предсказуема нормативна рамка;</a:t>
            </a:r>
            <a:endParaRPr lang="ru-RU" sz="2200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ru-RU" sz="2200" dirty="0">
                <a:latin typeface="Georgia" panose="02040502050405020303" pitchFamily="18" charset="0"/>
              </a:rPr>
              <a:t>Оценка на въздействието и обществени </a:t>
            </a:r>
            <a:r>
              <a:rPr lang="ru-RU" sz="2200" dirty="0" smtClean="0">
                <a:latin typeface="Georgia" panose="02040502050405020303" pitchFamily="18" charset="0"/>
              </a:rPr>
              <a:t>консултации;</a:t>
            </a:r>
            <a:endParaRPr lang="ru-RU" sz="2200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ru-RU" sz="2200" dirty="0" err="1">
                <a:latin typeface="Georgia" panose="02040502050405020303" pitchFamily="18" charset="0"/>
              </a:rPr>
              <a:t>Консолидиране</a:t>
            </a:r>
            <a:r>
              <a:rPr lang="ru-RU" sz="2200" dirty="0">
                <a:latin typeface="Georgia" panose="02040502050405020303" pitchFamily="18" charset="0"/>
              </a:rPr>
              <a:t> на </a:t>
            </a:r>
            <a:r>
              <a:rPr lang="ru-RU" sz="2200" dirty="0" err="1">
                <a:latin typeface="Georgia" panose="02040502050405020303" pitchFamily="18" charset="0"/>
              </a:rPr>
              <a:t>териториални</a:t>
            </a:r>
            <a:r>
              <a:rPr lang="ru-RU" sz="2200" dirty="0">
                <a:latin typeface="Georgia" panose="02040502050405020303" pitchFamily="18" charset="0"/>
              </a:rPr>
              <a:t> звена и </a:t>
            </a:r>
            <a:r>
              <a:rPr lang="ru-RU" sz="2200" dirty="0" err="1">
                <a:latin typeface="Georgia" panose="02040502050405020303" pitchFamily="18" charset="0"/>
              </a:rPr>
              <a:t>подобряване</a:t>
            </a:r>
            <a:r>
              <a:rPr lang="ru-RU" sz="2200" dirty="0">
                <a:latin typeface="Georgia" panose="02040502050405020303" pitchFamily="18" charset="0"/>
              </a:rPr>
              <a:t> </a:t>
            </a:r>
            <a:r>
              <a:rPr lang="ru-RU" sz="2200" dirty="0" err="1">
                <a:latin typeface="Georgia" panose="02040502050405020303" pitchFamily="18" charset="0"/>
              </a:rPr>
              <a:t>работата</a:t>
            </a:r>
            <a:r>
              <a:rPr lang="ru-RU" sz="2200" dirty="0">
                <a:latin typeface="Georgia" panose="02040502050405020303" pitchFamily="18" charset="0"/>
              </a:rPr>
              <a:t> на </a:t>
            </a:r>
            <a:r>
              <a:rPr lang="ru-RU" sz="2200" dirty="0" err="1">
                <a:latin typeface="Georgia" panose="02040502050405020303" pitchFamily="18" charset="0"/>
              </a:rPr>
              <a:t>контролните</a:t>
            </a:r>
            <a:r>
              <a:rPr lang="ru-RU" sz="2200" dirty="0">
                <a:latin typeface="Georgia" panose="02040502050405020303" pitchFamily="18" charset="0"/>
              </a:rPr>
              <a:t> </a:t>
            </a:r>
            <a:r>
              <a:rPr lang="ru-RU" sz="2200" dirty="0" err="1" smtClean="0">
                <a:latin typeface="Georgia" panose="02040502050405020303" pitchFamily="18" charset="0"/>
              </a:rPr>
              <a:t>органи</a:t>
            </a:r>
            <a:r>
              <a:rPr lang="ru-RU" sz="2200" dirty="0" smtClean="0">
                <a:latin typeface="Georgia" panose="02040502050405020303" pitchFamily="18" charset="0"/>
              </a:rPr>
              <a:t>.</a:t>
            </a:r>
          </a:p>
          <a:p>
            <a:pPr>
              <a:defRPr/>
            </a:pPr>
            <a:endParaRPr lang="ru-RU" sz="2200" dirty="0">
              <a:latin typeface="Georgia" panose="02040502050405020303" pitchFamily="18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2200" b="1" dirty="0" smtClean="0">
                <a:latin typeface="Georgia" panose="02040502050405020303" pitchFamily="18" charset="0"/>
              </a:rPr>
              <a:t>2. </a:t>
            </a:r>
            <a:r>
              <a:rPr lang="ru-RU" sz="2200" b="1" dirty="0" err="1" smtClean="0">
                <a:latin typeface="Georgia" panose="02040502050405020303" pitchFamily="18" charset="0"/>
              </a:rPr>
              <a:t>Партньорско</a:t>
            </a:r>
            <a:r>
              <a:rPr lang="ru-RU" sz="2200" b="1" dirty="0" smtClean="0">
                <a:latin typeface="Georgia" panose="02040502050405020303" pitchFamily="18" charset="0"/>
              </a:rPr>
              <a:t> </a:t>
            </a:r>
            <a:r>
              <a:rPr lang="ru-RU" sz="2200" b="1" dirty="0">
                <a:latin typeface="Georgia" panose="02040502050405020303" pitchFamily="18" charset="0"/>
              </a:rPr>
              <a:t>управление с </a:t>
            </a:r>
            <a:r>
              <a:rPr lang="ru-RU" sz="2200" b="1" dirty="0" err="1">
                <a:latin typeface="Georgia" panose="02040502050405020303" pitchFamily="18" charset="0"/>
              </a:rPr>
              <a:t>гражданите</a:t>
            </a:r>
            <a:r>
              <a:rPr lang="ru-RU" sz="2200" b="1" dirty="0">
                <a:latin typeface="Georgia" panose="02040502050405020303" pitchFamily="18" charset="0"/>
              </a:rPr>
              <a:t> и бизнеса</a:t>
            </a:r>
          </a:p>
          <a:p>
            <a:pPr>
              <a:defRPr/>
            </a:pPr>
            <a:r>
              <a:rPr lang="ru-RU" sz="2200" dirty="0" smtClean="0">
                <a:latin typeface="Georgia" panose="02040502050405020303" pitchFamily="18" charset="0"/>
              </a:rPr>
              <a:t>Подобряване </a:t>
            </a:r>
            <a:r>
              <a:rPr lang="ru-RU" sz="2200" dirty="0">
                <a:latin typeface="Georgia" panose="02040502050405020303" pitchFamily="18" charset="0"/>
              </a:rPr>
              <a:t>на </a:t>
            </a:r>
            <a:r>
              <a:rPr lang="ru-RU" sz="2200" dirty="0" smtClean="0">
                <a:latin typeface="Georgia" panose="02040502050405020303" pitchFamily="18" charset="0"/>
              </a:rPr>
              <a:t>обслужването - КАО;</a:t>
            </a:r>
            <a:endParaRPr lang="ru-RU" sz="2200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ru-RU" sz="2200" dirty="0" smtClean="0">
                <a:latin typeface="Georgia" panose="02040502050405020303" pitchFamily="18" charset="0"/>
              </a:rPr>
              <a:t>Унифициране </a:t>
            </a:r>
            <a:r>
              <a:rPr lang="ru-RU" sz="2200" dirty="0">
                <a:latin typeface="Georgia" panose="02040502050405020303" pitchFamily="18" charset="0"/>
              </a:rPr>
              <a:t>на процедурите на услугите </a:t>
            </a:r>
            <a:endParaRPr lang="en-US" sz="2200" dirty="0" smtClean="0">
              <a:latin typeface="Georgia" panose="02040502050405020303" pitchFamily="18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200" dirty="0">
                <a:latin typeface="Georgia" panose="02040502050405020303" pitchFamily="18" charset="0"/>
              </a:rPr>
              <a:t> </a:t>
            </a:r>
            <a:r>
              <a:rPr lang="en-US" sz="2200" dirty="0" smtClean="0">
                <a:latin typeface="Georgia" panose="02040502050405020303" pitchFamily="18" charset="0"/>
              </a:rPr>
              <a:t>   </a:t>
            </a:r>
            <a:r>
              <a:rPr lang="ru-RU" sz="2200" dirty="0" smtClean="0">
                <a:latin typeface="Georgia" panose="02040502050405020303" pitchFamily="18" charset="0"/>
              </a:rPr>
              <a:t>на </a:t>
            </a:r>
            <a:r>
              <a:rPr lang="ru-RU" sz="2200" dirty="0">
                <a:latin typeface="Georgia" panose="02040502050405020303" pitchFamily="18" charset="0"/>
              </a:rPr>
              <a:t>общинско </a:t>
            </a:r>
            <a:r>
              <a:rPr lang="ru-RU" sz="2200" dirty="0" smtClean="0">
                <a:latin typeface="Georgia" panose="02040502050405020303" pitchFamily="18" charset="0"/>
              </a:rPr>
              <a:t>ниво.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2200" b="1" dirty="0">
                <a:latin typeface="Georgia" panose="02040502050405020303" pitchFamily="18" charset="0"/>
              </a:rPr>
              <a:t>3.  Открито и отговорно управление: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200" dirty="0">
                <a:latin typeface="Georgia" panose="02040502050405020303" pitchFamily="18" charset="0"/>
              </a:rPr>
              <a:t>Подобряване </a:t>
            </a:r>
            <a:r>
              <a:rPr lang="ru-RU" sz="2200" dirty="0" smtClean="0">
                <a:latin typeface="Georgia" panose="02040502050405020303" pitchFamily="18" charset="0"/>
              </a:rPr>
              <a:t>на прозрачността и достъпа </a:t>
            </a:r>
            <a:r>
              <a:rPr lang="ru-RU" sz="2200" dirty="0">
                <a:latin typeface="Georgia" panose="02040502050405020303" pitchFamily="18" charset="0"/>
              </a:rPr>
              <a:t>до публична информация</a:t>
            </a:r>
          </a:p>
          <a:p>
            <a:pPr>
              <a:defRPr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bg-BG" dirty="0"/>
              <a:t>    </a:t>
            </a: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Цели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 стратегията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392612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200" b="1" smtClean="0">
                <a:latin typeface="Georgia" pitchFamily="18" charset="0"/>
              </a:rPr>
              <a:t>Оценка и планиране на потребностите от служители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Разразботване и внедряване на механизъм за оценка и планиране на нуждата от специалисти в администрацията;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Активизиране на контактите с академичните среди;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Разширяване на практиката по проектиране на длъжности съобразно специфичните потребности;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Прилагане на гъвкави условия на труд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>
          <a:xfrm>
            <a:off x="250825" y="1916113"/>
            <a:ext cx="8713788" cy="4465637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200" b="1" smtClean="0">
                <a:latin typeface="Georgia" pitchFamily="18" charset="0"/>
              </a:rPr>
              <a:t>Подобряване на подбора 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Възобновяване на практиката за провеждане на централизирани конкурси;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Развитие  на стажантските програми и на програмата «Старт в кариерата»;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По-активно използване на конкурентния подбор при назначава на лица на ръководни длъжности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/>
          <p:cNvSpPr>
            <a:spLocks noGrp="1"/>
          </p:cNvSpPr>
          <p:nvPr>
            <p:ph idx="1"/>
          </p:nvPr>
        </p:nvSpPr>
        <p:spPr>
          <a:xfrm>
            <a:off x="250825" y="1484313"/>
            <a:ext cx="8713788" cy="4897437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200" b="1" smtClean="0">
                <a:latin typeface="Georgia" pitchFamily="18" charset="0"/>
              </a:rPr>
              <a:t>Политики за кариерно развитие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Развитие на менторски и наставнически програми;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Разработване на ясни кариерни пътеки;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Въвеждане на текущи тестове, задължителни при осъществяването на конкурентен подбор за повишаване в длъжност;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Активно използване на принципа на нетуъркинг в администрацията чрез създаване на неформални мрежи на хора със сходни интереси;</a:t>
            </a:r>
          </a:p>
          <a:p>
            <a:endParaRPr lang="ru-RU" sz="22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8587" y="214313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3926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Разширяване на възможностите за мобилност на служителите и регламентиране на задължителна мобилност за висшите държавни служители;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Разработване на механизми за ефективно измерване на мотивацията на служителите и на инструменти за нейното повишаване;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Въвеждане на периодична оценка на ефекта от прилагането на моделите на заплащане и оценка;</a:t>
            </a:r>
          </a:p>
          <a:p>
            <a:pPr>
              <a:spcAft>
                <a:spcPts val="1200"/>
              </a:spcAft>
            </a:pPr>
            <a:endParaRPr lang="ru-RU" sz="22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3926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Въвеждане на механизми за идентифициране и развитие на талантливи и перспективни служители;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Създаване на ефективни инструменти за задържане на квалифицираните служители;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Идентифициране на ключовите длъжности и създаване на условия за гарантиране на приемствеността в работата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Прогнозиране н управление на текучеството.</a:t>
            </a:r>
          </a:p>
          <a:p>
            <a:pPr>
              <a:spcAft>
                <a:spcPts val="1200"/>
              </a:spcAft>
            </a:pPr>
            <a:endParaRPr lang="ru-RU" sz="2200" smtClean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34925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bg-BG" sz="2800" b="1" dirty="0" smtClean="0">
                <a:latin typeface="Georgia" pitchFamily="18" charset="0"/>
              </a:rPr>
              <a:t>	</a:t>
            </a:r>
            <a:r>
              <a:rPr lang="bg-BG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Организационно-правни реформи </a:t>
            </a:r>
          </a:p>
          <a:p>
            <a:pPr algn="ctr">
              <a:buFont typeface="Wingdings 3" pitchFamily="18" charset="2"/>
              <a:buNone/>
            </a:pPr>
            <a:r>
              <a:rPr lang="bg-BG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в областта на управлението на човешките ресурси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/>
          <p:cNvSpPr>
            <a:spLocks noGrp="1"/>
          </p:cNvSpPr>
          <p:nvPr>
            <p:ph idx="1"/>
          </p:nvPr>
        </p:nvSpPr>
        <p:spPr>
          <a:xfrm>
            <a:off x="250825" y="1484313"/>
            <a:ext cx="8713788" cy="4897437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200" b="1" smtClean="0">
                <a:latin typeface="Georgia" pitchFamily="18" charset="0"/>
              </a:rPr>
              <a:t>Подобрение на уменията</a:t>
            </a:r>
          </a:p>
          <a:p>
            <a:pPr>
              <a:spcAft>
                <a:spcPts val="600"/>
              </a:spcAft>
            </a:pPr>
            <a:r>
              <a:rPr lang="ru-RU" sz="2200" smtClean="0">
                <a:latin typeface="Georgia" pitchFamily="18" charset="0"/>
              </a:rPr>
              <a:t>Реформа на обучителните институти  и повишаване капацитета на ИПА за разработване на анализи и политики;</a:t>
            </a:r>
          </a:p>
          <a:p>
            <a:pPr>
              <a:spcAft>
                <a:spcPts val="600"/>
              </a:spcAft>
            </a:pPr>
            <a:r>
              <a:rPr lang="ru-RU" sz="2200" smtClean="0">
                <a:latin typeface="Georgia" pitchFamily="18" charset="0"/>
              </a:rPr>
              <a:t>Изготвяне на периодични анализи на потребностите от обучение в администрацията и мониторинг на ефективността от провежданите обучения;</a:t>
            </a:r>
          </a:p>
          <a:p>
            <a:pPr>
              <a:spcAft>
                <a:spcPts val="600"/>
              </a:spcAft>
            </a:pPr>
            <a:r>
              <a:rPr lang="ru-RU" sz="2200" smtClean="0">
                <a:latin typeface="Georgia" pitchFamily="18" charset="0"/>
              </a:rPr>
              <a:t>Преразглеждане на каталога от обучения на ИПА;</a:t>
            </a:r>
          </a:p>
          <a:p>
            <a:pPr>
              <a:spcAft>
                <a:spcPts val="600"/>
              </a:spcAft>
            </a:pPr>
            <a:r>
              <a:rPr lang="ru-RU" sz="2200" smtClean="0">
                <a:latin typeface="Georgia" pitchFamily="18" charset="0"/>
              </a:rPr>
              <a:t>Развитие на алтернативни форми за провеждане на обучения с оглед спецификата;</a:t>
            </a:r>
          </a:p>
          <a:p>
            <a:pPr>
              <a:spcAft>
                <a:spcPts val="600"/>
              </a:spcAft>
            </a:pPr>
            <a:r>
              <a:rPr lang="ru-RU" sz="2200" smtClean="0">
                <a:latin typeface="Georgia" pitchFamily="18" charset="0"/>
              </a:rPr>
              <a:t>Създаване на онлайн библиотека с обучителни и информационни материали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/>
          <p:cNvSpPr>
            <a:spLocks noGrp="1"/>
          </p:cNvSpPr>
          <p:nvPr>
            <p:ph idx="1"/>
          </p:nvPr>
        </p:nvSpPr>
        <p:spPr>
          <a:xfrm>
            <a:off x="250825" y="2349500"/>
            <a:ext cx="8713788" cy="40322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Повишаване експертния капацитет на звената за управление на човешките ресурси;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Използване на възможностите за предоставяне на споделени услуги;</a:t>
            </a:r>
          </a:p>
          <a:p>
            <a:pPr>
              <a:spcAft>
                <a:spcPts val="1200"/>
              </a:spcAft>
            </a:pPr>
            <a:r>
              <a:rPr lang="ru-RU" sz="2200" smtClean="0">
                <a:latin typeface="Georgia" pitchFamily="18" charset="0"/>
              </a:rPr>
              <a:t>Развитие на единна система за управление на човешките ресурси в държавната администрация и по-ефективно използване на новите технологии.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 4: Професионално 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експертно управление</a:t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Какво предстои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 </a:t>
            </a: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скоро?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latin typeface="Georgia" pitchFamily="18" charset="0"/>
              </a:rPr>
              <a:t>Подготовка на централизиран конкурс за младши експерти и оценка на потребностите </a:t>
            </a:r>
            <a:endParaRPr lang="en-US" dirty="0" smtClean="0">
              <a:latin typeface="Georgia" pitchFamily="18" charset="0"/>
            </a:endParaRPr>
          </a:p>
          <a:p>
            <a:endParaRPr lang="bg-BG" dirty="0" smtClean="0">
              <a:latin typeface="Georgia" pitchFamily="18" charset="0"/>
            </a:endParaRPr>
          </a:p>
          <a:p>
            <a:r>
              <a:rPr lang="bg-BG" dirty="0" smtClean="0">
                <a:latin typeface="Georgia" pitchFamily="18" charset="0"/>
              </a:rPr>
              <a:t>Анализ на прилагането на моделите за оценка на изпълнението и заплащане и тяхното усъвършенстване</a:t>
            </a:r>
          </a:p>
          <a:p>
            <a:pPr marL="109537" indent="0">
              <a:buNone/>
            </a:pPr>
            <a:endParaRPr lang="en-US" dirty="0" smtClean="0">
              <a:latin typeface="Georgia" pitchFamily="18" charset="0"/>
            </a:endParaRPr>
          </a:p>
          <a:p>
            <a:r>
              <a:rPr lang="bg-BG" dirty="0" smtClean="0">
                <a:latin typeface="Georgia" pitchFamily="18" charset="0"/>
              </a:rPr>
              <a:t>Въвеждане на професионални стандарти</a:t>
            </a:r>
          </a:p>
          <a:p>
            <a:pPr>
              <a:buFont typeface="Wingdings 3" pitchFamily="18" charset="2"/>
              <a:buNone/>
            </a:pPr>
            <a:endParaRPr lang="bg-BG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15200" cy="1152128"/>
          </a:xfrm>
        </p:spPr>
        <p:txBody>
          <a:bodyPr/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Благодаря за вниманието!</a:t>
            </a:r>
            <a: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bg-BG" sz="32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</a:b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2" descr="http://sqlrus.com/sql/wp/wp-content/uploads/2012/06/thank_you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4088" y="1481138"/>
            <a:ext cx="723582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1998 – 2005 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latin typeface="Georgia" pitchFamily="18" charset="0"/>
              </a:rPr>
              <a:t>Законодателство </a:t>
            </a:r>
          </a:p>
          <a:p>
            <a:r>
              <a:rPr lang="bg-BG" dirty="0" smtClean="0">
                <a:latin typeface="Georgia" pitchFamily="18" charset="0"/>
              </a:rPr>
              <a:t>Въведен е статута на държавния служител</a:t>
            </a:r>
          </a:p>
          <a:p>
            <a:r>
              <a:rPr lang="bg-BG" dirty="0" smtClean="0">
                <a:latin typeface="Georgia" pitchFamily="18" charset="0"/>
              </a:rPr>
              <a:t>Уредба за длъжностите</a:t>
            </a:r>
          </a:p>
          <a:p>
            <a:r>
              <a:rPr lang="bg-BG" dirty="0" smtClean="0">
                <a:latin typeface="Georgia" pitchFamily="18" charset="0"/>
              </a:rPr>
              <a:t>Атестиране</a:t>
            </a:r>
          </a:p>
          <a:p>
            <a:r>
              <a:rPr lang="bg-BG" dirty="0" smtClean="0">
                <a:latin typeface="Georgia" pitchFamily="18" charset="0"/>
              </a:rPr>
              <a:t>Въведен задължителен конкурс </a:t>
            </a:r>
          </a:p>
          <a:p>
            <a:r>
              <a:rPr lang="bg-BG" dirty="0" smtClean="0">
                <a:latin typeface="Georgia" pitchFamily="18" charset="0"/>
              </a:rPr>
              <a:t>Въведени ангажименти за повишаване на професионалната квалификация и финансово осигуряване на обученията</a:t>
            </a:r>
          </a:p>
          <a:p>
            <a:r>
              <a:rPr lang="bg-BG" dirty="0" smtClean="0">
                <a:latin typeface="Georgia" pitchFamily="18" charset="0"/>
              </a:rPr>
              <a:t> Създаден е Институтът по публична администрация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2006 – 2009 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latin typeface="Georgia" pitchFamily="18" charset="0"/>
              </a:rPr>
              <a:t>Разграничаване на политическото от административното ниво</a:t>
            </a:r>
          </a:p>
          <a:p>
            <a:r>
              <a:rPr lang="bg-BG" dirty="0" smtClean="0">
                <a:latin typeface="Georgia" pitchFamily="18" charset="0"/>
              </a:rPr>
              <a:t>Централизирани конкурси</a:t>
            </a:r>
          </a:p>
          <a:p>
            <a:r>
              <a:rPr lang="bg-BG" dirty="0" smtClean="0">
                <a:latin typeface="Georgia" pitchFamily="18" charset="0"/>
              </a:rPr>
              <a:t>Въведен принципът на мобилност</a:t>
            </a:r>
          </a:p>
          <a:p>
            <a:r>
              <a:rPr lang="bg-BG" dirty="0" smtClean="0">
                <a:latin typeface="Georgia" pitchFamily="18" charset="0"/>
              </a:rPr>
              <a:t>Регламентиран процес по разработване на политики – годишни цели, ежегодна отчетност</a:t>
            </a:r>
          </a:p>
          <a:p>
            <a:r>
              <a:rPr lang="bg-BG" dirty="0" smtClean="0">
                <a:latin typeface="Georgia" pitchFamily="18" charset="0"/>
              </a:rPr>
              <a:t>Уредба за длъжностните характеристики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2009 – 2012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latin typeface="Georgia" pitchFamily="18" charset="0"/>
              </a:rPr>
              <a:t>Административен борд</a:t>
            </a:r>
          </a:p>
          <a:p>
            <a:r>
              <a:rPr lang="bg-BG" dirty="0" smtClean="0">
                <a:latin typeface="Georgia" pitchFamily="18" charset="0"/>
              </a:rPr>
              <a:t>Нов класификатор на длъжностите в администрацията</a:t>
            </a:r>
          </a:p>
          <a:p>
            <a:r>
              <a:rPr lang="bg-BG" dirty="0" smtClean="0">
                <a:latin typeface="Georgia" pitchFamily="18" charset="0"/>
              </a:rPr>
              <a:t>Нов модел на оценяване</a:t>
            </a:r>
          </a:p>
          <a:p>
            <a:r>
              <a:rPr lang="bg-BG" dirty="0" smtClean="0">
                <a:latin typeface="Georgia" pitchFamily="18" charset="0"/>
              </a:rPr>
              <a:t>Нов модел на заплащане</a:t>
            </a:r>
          </a:p>
          <a:p>
            <a:r>
              <a:rPr lang="bg-BG" dirty="0" smtClean="0">
                <a:latin typeface="Georgia" pitchFamily="18" charset="0"/>
              </a:rPr>
              <a:t>Разширяване статута на държавната служба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Georgia" pitchFamily="18" charset="0"/>
              </a:rPr>
              <a:t>2013 –проекти по ОПАК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400" dirty="0" smtClean="0">
                <a:latin typeface="Georgia" pitchFamily="18" charset="0"/>
              </a:rPr>
              <a:t>Актуализирана методология за планиране на човешките ресурси</a:t>
            </a:r>
          </a:p>
          <a:p>
            <a:pPr>
              <a:buFontTx/>
              <a:buChar char="•"/>
            </a:pPr>
            <a:r>
              <a:rPr lang="bg-BG" sz="2400" dirty="0" smtClean="0">
                <a:latin typeface="Georgia" pitchFamily="18" charset="0"/>
              </a:rPr>
              <a:t>Методики за:</a:t>
            </a:r>
          </a:p>
          <a:p>
            <a:pPr lvl="2">
              <a:buFont typeface="Wingdings" pitchFamily="2" charset="2"/>
              <a:buChar char="§"/>
            </a:pPr>
            <a:r>
              <a:rPr lang="bg-BG" sz="2400" dirty="0" smtClean="0">
                <a:latin typeface="Georgia" pitchFamily="18" charset="0"/>
              </a:rPr>
              <a:t>идентифициране на ключови длъжности</a:t>
            </a:r>
          </a:p>
          <a:p>
            <a:pPr lvl="2">
              <a:buFont typeface="Wingdings" pitchFamily="2" charset="2"/>
              <a:buChar char="§"/>
            </a:pPr>
            <a:r>
              <a:rPr lang="bg-BG" sz="2400" dirty="0" smtClean="0">
                <a:latin typeface="Georgia" pitchFamily="18" charset="0"/>
              </a:rPr>
              <a:t>създаване на компетентностен модел</a:t>
            </a:r>
          </a:p>
          <a:p>
            <a:pPr lvl="2">
              <a:buFont typeface="Wingdings" pitchFamily="2" charset="2"/>
              <a:buChar char="§"/>
            </a:pPr>
            <a:r>
              <a:rPr lang="bg-BG" sz="2400" dirty="0" smtClean="0">
                <a:latin typeface="Georgia" pitchFamily="18" charset="0"/>
              </a:rPr>
              <a:t>оценка на компетенции</a:t>
            </a:r>
          </a:p>
          <a:p>
            <a:pPr lvl="2">
              <a:buFont typeface="Wingdings" pitchFamily="2" charset="2"/>
              <a:buChar char="§"/>
            </a:pPr>
            <a:r>
              <a:rPr lang="bg-BG" sz="2400" dirty="0" smtClean="0">
                <a:latin typeface="Georgia" pitchFamily="18" charset="0"/>
              </a:rPr>
              <a:t>планиране на приемствеността</a:t>
            </a:r>
          </a:p>
          <a:p>
            <a:r>
              <a:rPr lang="bg-BG" sz="2400" dirty="0" smtClean="0">
                <a:latin typeface="Georgia" pitchFamily="18" charset="0"/>
              </a:rPr>
              <a:t>Портал за мобилност </a:t>
            </a:r>
          </a:p>
          <a:p>
            <a:r>
              <a:rPr lang="bg-BG" sz="2400" dirty="0" smtClean="0">
                <a:latin typeface="Georgia" pitchFamily="18" charset="0"/>
              </a:rPr>
              <a:t>Стажантски портал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213100"/>
            <a:ext cx="6588125" cy="36449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249363"/>
            <a:ext cx="8229600" cy="65293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Работим за хората:</a:t>
            </a:r>
            <a:b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Стратегия за развитие на държавната администрация</a:t>
            </a:r>
            <a:b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2014 - 2020 г.</a:t>
            </a:r>
            <a:endParaRPr lang="bg-BG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2540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>
          <a:xfrm>
            <a:off x="250825" y="1384300"/>
            <a:ext cx="8785225" cy="4924425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</a:pPr>
            <a:r>
              <a:rPr lang="ru-RU" altLang="bg-BG" sz="2000" b="1" smtClean="0">
                <a:latin typeface="Georgia" pitchFamily="18" charset="0"/>
              </a:rPr>
              <a:t>Върховенство на закона</a:t>
            </a:r>
          </a:p>
          <a:p>
            <a:r>
              <a:rPr lang="ru-RU" altLang="bg-BG" sz="2000" smtClean="0">
                <a:latin typeface="Georgia" pitchFamily="18" charset="0"/>
              </a:rPr>
              <a:t>Динамика на нормативната рамка;</a:t>
            </a:r>
          </a:p>
          <a:p>
            <a:r>
              <a:rPr lang="ru-RU" altLang="bg-BG" sz="2000" smtClean="0">
                <a:latin typeface="Georgia" pitchFamily="18" charset="0"/>
              </a:rPr>
              <a:t>Контрол върху спазването на нормативните актове .</a:t>
            </a:r>
          </a:p>
          <a:p>
            <a:endParaRPr lang="ru-RU" altLang="bg-BG" sz="1400" smtClean="0">
              <a:latin typeface="Georgia" pitchFamily="18" charset="0"/>
            </a:endParaRPr>
          </a:p>
          <a:p>
            <a:pPr>
              <a:buFont typeface="Wingdings 3" pitchFamily="18" charset="2"/>
              <a:buBlip>
                <a:blip r:embed="rId2"/>
              </a:buBlip>
            </a:pPr>
            <a:r>
              <a:rPr lang="ru-RU" altLang="bg-BG" sz="2000" b="1" smtClean="0">
                <a:latin typeface="Georgia" pitchFamily="18" charset="0"/>
              </a:rPr>
              <a:t>Планиране и програмно бюджетиране</a:t>
            </a:r>
          </a:p>
          <a:p>
            <a:r>
              <a:rPr lang="ru-RU" altLang="bg-BG" sz="2000" smtClean="0">
                <a:latin typeface="Georgia" pitchFamily="18" charset="0"/>
              </a:rPr>
              <a:t>Голям брой стратегически документи</a:t>
            </a:r>
            <a:r>
              <a:rPr lang="en-US" altLang="bg-BG" sz="2000" smtClean="0">
                <a:latin typeface="Georgia" pitchFamily="18" charset="0"/>
              </a:rPr>
              <a:t>;</a:t>
            </a:r>
            <a:endParaRPr lang="ru-RU" altLang="bg-BG" sz="2000" smtClean="0">
              <a:latin typeface="Georgia" pitchFamily="18" charset="0"/>
            </a:endParaRPr>
          </a:p>
          <a:p>
            <a:r>
              <a:rPr lang="ru-RU" altLang="bg-BG" sz="2000" smtClean="0">
                <a:latin typeface="Georgia" pitchFamily="18" charset="0"/>
              </a:rPr>
              <a:t>Липса на обвързаност между документите и финансовата рамка.</a:t>
            </a:r>
            <a:endParaRPr lang="en-US" altLang="bg-BG" sz="2000" smtClean="0">
              <a:latin typeface="Georgia" pitchFamily="18" charset="0"/>
            </a:endParaRPr>
          </a:p>
          <a:p>
            <a:endParaRPr lang="ru-RU" altLang="bg-BG" sz="1400" smtClean="0">
              <a:latin typeface="Georgia" pitchFamily="18" charset="0"/>
            </a:endParaRPr>
          </a:p>
          <a:p>
            <a:pPr>
              <a:buFont typeface="Wingdings 3" pitchFamily="18" charset="2"/>
              <a:buBlip>
                <a:blip r:embed="rId2"/>
              </a:buBlip>
            </a:pPr>
            <a:r>
              <a:rPr lang="ru-RU" altLang="bg-BG" sz="2000" b="1" smtClean="0">
                <a:latin typeface="Georgia" pitchFamily="18" charset="0"/>
              </a:rPr>
              <a:t>Взаимодействие с гражданите и бизнеса</a:t>
            </a:r>
          </a:p>
          <a:p>
            <a:r>
              <a:rPr lang="ru-RU" altLang="bg-BG" sz="2000" smtClean="0">
                <a:latin typeface="Georgia" pitchFamily="18" charset="0"/>
              </a:rPr>
              <a:t>Липса на обобщаване и анализ на сигналите на граждани;</a:t>
            </a:r>
          </a:p>
          <a:p>
            <a:r>
              <a:rPr lang="ru-RU" altLang="bg-BG" sz="2000" smtClean="0">
                <a:latin typeface="Georgia" pitchFamily="18" charset="0"/>
              </a:rPr>
              <a:t>Недостатъчна публичност на информацията;</a:t>
            </a:r>
          </a:p>
          <a:p>
            <a:r>
              <a:rPr lang="ru-RU" altLang="bg-BG" sz="2000" smtClean="0">
                <a:latin typeface="Georgia" pitchFamily="18" charset="0"/>
              </a:rPr>
              <a:t>Проблеми с развитието на електронното управление.</a:t>
            </a:r>
          </a:p>
          <a:p>
            <a:endParaRPr lang="bg-BG" altLang="bg-BG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9856" y="6350"/>
            <a:ext cx="5975450" cy="1196752"/>
          </a:xfrm>
        </p:spPr>
        <p:txBody>
          <a:bodyPr/>
          <a:lstStyle/>
          <a:p>
            <a:pPr algn="ctr">
              <a:defRPr/>
            </a:pPr>
            <a:r>
              <a:rPr lang="bg-BG" dirty="0">
                <a:latin typeface="Calibri" panose="020F0502020204030204" pitchFamily="34" charset="0"/>
              </a:rPr>
              <a:t>           </a:t>
            </a:r>
            <a:r>
              <a:rPr lang="bg-BG" sz="3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</a:t>
            </a:r>
            <a:endParaRPr lang="bg-BG" sz="3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5059363"/>
            <a:ext cx="1871662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250825" y="1628775"/>
            <a:ext cx="8785225" cy="4176713"/>
          </a:xfrm>
        </p:spPr>
        <p:txBody>
          <a:bodyPr/>
          <a:lstStyle/>
          <a:p>
            <a:pPr>
              <a:buFont typeface="Wingdings 3" pitchFamily="18" charset="2"/>
              <a:buBlip>
                <a:blip r:embed="rId2"/>
              </a:buBlip>
              <a:defRPr/>
            </a:pPr>
            <a:r>
              <a:rPr lang="ru-RU" altLang="bg-BG" sz="2400" b="1" dirty="0" smtClean="0">
                <a:latin typeface="Georgia" pitchFamily="18" charset="0"/>
              </a:rPr>
              <a:t>Структура на администрацията</a:t>
            </a:r>
          </a:p>
          <a:p>
            <a:pPr>
              <a:defRPr/>
            </a:pPr>
            <a:r>
              <a:rPr lang="ru-RU" altLang="bg-BG" sz="2400" dirty="0" err="1" smtClean="0">
                <a:latin typeface="Georgia" pitchFamily="18" charset="0"/>
              </a:rPr>
              <a:t>Раздробеност</a:t>
            </a:r>
            <a:r>
              <a:rPr lang="ru-RU" altLang="bg-BG" sz="2400" dirty="0" smtClean="0">
                <a:latin typeface="Georgia" pitchFamily="18" charset="0"/>
              </a:rPr>
              <a:t> на </a:t>
            </a:r>
            <a:r>
              <a:rPr lang="ru-RU" altLang="bg-BG" sz="2400" dirty="0" err="1" smtClean="0">
                <a:latin typeface="Georgia" pitchFamily="18" charset="0"/>
              </a:rPr>
              <a:t>структурите</a:t>
            </a:r>
            <a:r>
              <a:rPr lang="ru-RU" altLang="bg-BG" sz="2400" dirty="0" smtClean="0">
                <a:latin typeface="Georgia" pitchFamily="18" charset="0"/>
              </a:rPr>
              <a:t> в </a:t>
            </a:r>
            <a:r>
              <a:rPr lang="ru-RU" altLang="bg-BG" sz="2400" dirty="0" err="1" smtClean="0">
                <a:latin typeface="Georgia" pitchFamily="18" charset="0"/>
              </a:rPr>
              <a:t>администрацията</a:t>
            </a:r>
            <a:r>
              <a:rPr lang="ru-RU" altLang="bg-BG" sz="2400" dirty="0" smtClean="0">
                <a:latin typeface="Georgia" pitchFamily="18" charset="0"/>
              </a:rPr>
              <a:t>;</a:t>
            </a:r>
          </a:p>
          <a:p>
            <a:pPr>
              <a:defRPr/>
            </a:pPr>
            <a:r>
              <a:rPr lang="ru-RU" altLang="bg-BG" sz="2400" dirty="0" err="1" smtClean="0">
                <a:latin typeface="Georgia" pitchFamily="18" charset="0"/>
              </a:rPr>
              <a:t>Ниска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ефективност</a:t>
            </a:r>
            <a:r>
              <a:rPr lang="ru-RU" altLang="bg-BG" sz="2400" dirty="0" smtClean="0">
                <a:latin typeface="Georgia" pitchFamily="18" charset="0"/>
              </a:rPr>
              <a:t> на </a:t>
            </a:r>
            <a:r>
              <a:rPr lang="ru-RU" altLang="bg-BG" sz="2400" dirty="0" err="1" smtClean="0">
                <a:latin typeface="Georgia" pitchFamily="18" charset="0"/>
              </a:rPr>
              <a:t>регулаторните</a:t>
            </a:r>
            <a:r>
              <a:rPr lang="ru-RU" altLang="bg-BG" sz="2400" dirty="0" smtClean="0">
                <a:latin typeface="Georgia" pitchFamily="18" charset="0"/>
              </a:rPr>
              <a:t>, </a:t>
            </a:r>
            <a:r>
              <a:rPr lang="ru-RU" altLang="bg-BG" sz="2400" dirty="0" err="1" smtClean="0">
                <a:latin typeface="Georgia" pitchFamily="18" charset="0"/>
              </a:rPr>
              <a:t>контролните</a:t>
            </a:r>
            <a:r>
              <a:rPr lang="ru-RU" altLang="bg-BG" sz="2400" dirty="0" smtClean="0">
                <a:latin typeface="Georgia" pitchFamily="18" charset="0"/>
              </a:rPr>
              <a:t> и </a:t>
            </a:r>
            <a:r>
              <a:rPr lang="ru-RU" altLang="bg-BG" sz="2400" dirty="0" err="1" smtClean="0">
                <a:latin typeface="Georgia" pitchFamily="18" charset="0"/>
              </a:rPr>
              <a:t>приходните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органи</a:t>
            </a:r>
            <a:r>
              <a:rPr lang="ru-RU" altLang="bg-BG" sz="2400" dirty="0" smtClean="0">
                <a:latin typeface="Georgia" pitchFamily="18" charset="0"/>
              </a:rPr>
              <a:t>;</a:t>
            </a:r>
          </a:p>
          <a:p>
            <a:pPr>
              <a:defRPr/>
            </a:pPr>
            <a:r>
              <a:rPr lang="ru-RU" altLang="bg-BG" sz="2400" dirty="0" err="1" smtClean="0">
                <a:latin typeface="Georgia" pitchFamily="18" charset="0"/>
              </a:rPr>
              <a:t>Недостатъчна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отговорност</a:t>
            </a:r>
            <a:r>
              <a:rPr lang="ru-RU" altLang="bg-BG" sz="2400" dirty="0" smtClean="0">
                <a:latin typeface="Georgia" pitchFamily="18" charset="0"/>
              </a:rPr>
              <a:t> на </a:t>
            </a:r>
            <a:r>
              <a:rPr lang="ru-RU" altLang="bg-BG" sz="2400" dirty="0" err="1" smtClean="0">
                <a:latin typeface="Georgia" pitchFamily="18" charset="0"/>
              </a:rPr>
              <a:t>администрацията</a:t>
            </a:r>
            <a:r>
              <a:rPr lang="ru-RU" altLang="bg-BG" sz="2400" dirty="0" smtClean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ru-RU" altLang="bg-BG" sz="2400" dirty="0" smtClean="0">
              <a:latin typeface="Georgia" pitchFamily="18" charset="0"/>
            </a:endParaRPr>
          </a:p>
          <a:p>
            <a:pPr>
              <a:buFont typeface="Wingdings 3" pitchFamily="18" charset="2"/>
              <a:buBlip>
                <a:blip r:embed="rId2"/>
              </a:buBlip>
              <a:defRPr/>
            </a:pPr>
            <a:r>
              <a:rPr lang="ru-RU" altLang="bg-BG" sz="2400" b="1" dirty="0" smtClean="0">
                <a:latin typeface="Georgia" pitchFamily="18" charset="0"/>
              </a:rPr>
              <a:t>Административно </a:t>
            </a:r>
            <a:r>
              <a:rPr lang="ru-RU" altLang="bg-BG" sz="2400" b="1" dirty="0" err="1" smtClean="0">
                <a:latin typeface="Georgia" pitchFamily="18" charset="0"/>
              </a:rPr>
              <a:t>обслужване</a:t>
            </a:r>
            <a:endParaRPr lang="ru-RU" altLang="bg-BG" sz="2400" b="1" dirty="0" smtClean="0">
              <a:latin typeface="Georgia" pitchFamily="18" charset="0"/>
            </a:endParaRPr>
          </a:p>
          <a:p>
            <a:pPr>
              <a:defRPr/>
            </a:pPr>
            <a:r>
              <a:rPr lang="ru-RU" altLang="bg-BG" sz="2400" dirty="0" err="1" smtClean="0">
                <a:latin typeface="Georgia" pitchFamily="18" charset="0"/>
              </a:rPr>
              <a:t>Голям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брой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административни</a:t>
            </a:r>
            <a:r>
              <a:rPr lang="ru-RU" altLang="bg-BG" sz="2400" dirty="0" smtClean="0">
                <a:latin typeface="Georgia" pitchFamily="18" charset="0"/>
              </a:rPr>
              <a:t> услуги;</a:t>
            </a:r>
          </a:p>
          <a:p>
            <a:pPr>
              <a:defRPr/>
            </a:pPr>
            <a:r>
              <a:rPr lang="ru-RU" altLang="bg-BG" sz="2400" dirty="0" err="1" smtClean="0">
                <a:latin typeface="Georgia" pitchFamily="18" charset="0"/>
              </a:rPr>
              <a:t>Липса</a:t>
            </a:r>
            <a:r>
              <a:rPr lang="ru-RU" altLang="bg-BG" sz="2400" dirty="0" smtClean="0">
                <a:latin typeface="Georgia" pitchFamily="18" charset="0"/>
              </a:rPr>
              <a:t> на </a:t>
            </a:r>
            <a:r>
              <a:rPr lang="ru-RU" altLang="bg-BG" sz="2400" dirty="0" err="1" smtClean="0">
                <a:latin typeface="Georgia" pitchFamily="18" charset="0"/>
              </a:rPr>
              <a:t>уеднаквена</a:t>
            </a:r>
            <a:r>
              <a:rPr lang="ru-RU" altLang="bg-BG" sz="2400" dirty="0" smtClean="0">
                <a:latin typeface="Georgia" pitchFamily="18" charset="0"/>
              </a:rPr>
              <a:t> практика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altLang="bg-BG" sz="2400" dirty="0">
                <a:latin typeface="Georgia" pitchFamily="18" charset="0"/>
              </a:rPr>
              <a:t> </a:t>
            </a:r>
            <a:r>
              <a:rPr lang="ru-RU" altLang="bg-BG" sz="2400" dirty="0" smtClean="0">
                <a:latin typeface="Georgia" pitchFamily="18" charset="0"/>
              </a:rPr>
              <a:t>  на </a:t>
            </a:r>
            <a:r>
              <a:rPr lang="ru-RU" altLang="bg-BG" sz="2400" dirty="0" err="1" smtClean="0">
                <a:latin typeface="Georgia" pitchFamily="18" charset="0"/>
              </a:rPr>
              <a:t>общинско</a:t>
            </a:r>
            <a:r>
              <a:rPr lang="ru-RU" altLang="bg-BG" sz="2400" dirty="0" smtClean="0">
                <a:latin typeface="Georgia" pitchFamily="18" charset="0"/>
              </a:rPr>
              <a:t> </a:t>
            </a:r>
            <a:r>
              <a:rPr lang="ru-RU" altLang="bg-BG" sz="2400" dirty="0" err="1" smtClean="0">
                <a:latin typeface="Georgia" pitchFamily="18" charset="0"/>
              </a:rPr>
              <a:t>ниво</a:t>
            </a:r>
            <a:r>
              <a:rPr lang="ru-RU" altLang="bg-BG" sz="2400" dirty="0" smtClean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bg-BG" alt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          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Предизвикателства (2)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084763"/>
            <a:ext cx="3203575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4033</TotalTime>
  <Words>954</Words>
  <Application>Microsoft Office PowerPoint</Application>
  <PresentationFormat>On-screen Show (4:3)</PresentationFormat>
  <Paragraphs>149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PowerPoint Presentation</vt:lpstr>
      <vt:lpstr>PowerPoint Presentation</vt:lpstr>
      <vt:lpstr>1998 – 2005 </vt:lpstr>
      <vt:lpstr>2006 – 2009 </vt:lpstr>
      <vt:lpstr>2009 – 2012</vt:lpstr>
      <vt:lpstr>2013 –проекти по ОПАК </vt:lpstr>
      <vt:lpstr>Работим за хората: Стратегия за развитие на държавната администрация 2014 - 2020 г.</vt:lpstr>
      <vt:lpstr>           Предизвикателства</vt:lpstr>
      <vt:lpstr>           Предизвикателства (2)</vt:lpstr>
      <vt:lpstr>        Предизвикателства в областта на УЧР</vt:lpstr>
      <vt:lpstr>        Предизвикателства в областта на УЧР</vt:lpstr>
      <vt:lpstr>        Предизвикателства в областта на УЧР</vt:lpstr>
      <vt:lpstr>        Предизвикателства в областта на УЧР</vt:lpstr>
      <vt:lpstr>    Цели на стратегията</vt:lpstr>
      <vt:lpstr>Цел 4: Професионално и експертно управление </vt:lpstr>
      <vt:lpstr>Цел 4: Професионално и експертно управление </vt:lpstr>
      <vt:lpstr>Цел 4: Професионално и експертно управление </vt:lpstr>
      <vt:lpstr>Цел 4: Професионално и експертно управление </vt:lpstr>
      <vt:lpstr>Цел 4: Професионално и експертно управление </vt:lpstr>
      <vt:lpstr>Цел 4: Професионално и експертно управление </vt:lpstr>
      <vt:lpstr>Цел 4: Професионално и експертно управление </vt:lpstr>
      <vt:lpstr>Какво предстои скоро?</vt:lpstr>
      <vt:lpstr>Благодаря за вниманието!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Nikolay Bizev</cp:lastModifiedBy>
  <cp:revision>476</cp:revision>
  <dcterms:created xsi:type="dcterms:W3CDTF">2010-05-23T14:28:12Z</dcterms:created>
  <dcterms:modified xsi:type="dcterms:W3CDTF">2014-04-28T11:06:35Z</dcterms:modified>
</cp:coreProperties>
</file>