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38"/>
  </p:notesMasterIdLst>
  <p:sldIdLst>
    <p:sldId id="256" r:id="rId2"/>
    <p:sldId id="257" r:id="rId3"/>
    <p:sldId id="260" r:id="rId4"/>
    <p:sldId id="334" r:id="rId5"/>
    <p:sldId id="258" r:id="rId6"/>
    <p:sldId id="335" r:id="rId7"/>
    <p:sldId id="336" r:id="rId8"/>
    <p:sldId id="337" r:id="rId9"/>
    <p:sldId id="338" r:id="rId10"/>
    <p:sldId id="339" r:id="rId11"/>
    <p:sldId id="340" r:id="rId12"/>
    <p:sldId id="358" r:id="rId13"/>
    <p:sldId id="365" r:id="rId14"/>
    <p:sldId id="347" r:id="rId15"/>
    <p:sldId id="348" r:id="rId16"/>
    <p:sldId id="349" r:id="rId17"/>
    <p:sldId id="350" r:id="rId18"/>
    <p:sldId id="352" r:id="rId19"/>
    <p:sldId id="353" r:id="rId20"/>
    <p:sldId id="343" r:id="rId21"/>
    <p:sldId id="344" r:id="rId22"/>
    <p:sldId id="345" r:id="rId23"/>
    <p:sldId id="346" r:id="rId24"/>
    <p:sldId id="342" r:id="rId25"/>
    <p:sldId id="362" r:id="rId26"/>
    <p:sldId id="359" r:id="rId27"/>
    <p:sldId id="361" r:id="rId28"/>
    <p:sldId id="363" r:id="rId29"/>
    <p:sldId id="364" r:id="rId30"/>
    <p:sldId id="259" r:id="rId31"/>
    <p:sldId id="262" r:id="rId32"/>
    <p:sldId id="330" r:id="rId33"/>
    <p:sldId id="263" r:id="rId34"/>
    <p:sldId id="317" r:id="rId35"/>
    <p:sldId id="366" r:id="rId36"/>
    <p:sldId id="367" r:id="rId3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190" autoAdjust="0"/>
  </p:normalViewPr>
  <p:slideViewPr>
    <p:cSldViewPr snapToGrid="0">
      <p:cViewPr>
        <p:scale>
          <a:sx n="72" d="100"/>
          <a:sy n="72" d="100"/>
        </p:scale>
        <p:origin x="-576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4" Type="http://schemas.openxmlformats.org/officeDocument/2006/relationships/image" Target="../media/image9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4" Type="http://schemas.openxmlformats.org/officeDocument/2006/relationships/image" Target="../media/image18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4" Type="http://schemas.openxmlformats.org/officeDocument/2006/relationships/image" Target="../media/image30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312827-7E12-4E0F-8384-9264999866D2}" type="doc">
      <dgm:prSet loTypeId="urn:microsoft.com/office/officeart/2005/8/layout/cycle2" loCatId="cycle" qsTypeId="urn:microsoft.com/office/officeart/2005/8/quickstyle/simple2" qsCatId="simple" csTypeId="urn:microsoft.com/office/officeart/2005/8/colors/colorful1#1" csCatId="colorful" phldr="1"/>
      <dgm:spPr/>
      <dgm:t>
        <a:bodyPr/>
        <a:lstStyle/>
        <a:p>
          <a:endParaRPr lang="en-GB"/>
        </a:p>
      </dgm:t>
    </dgm:pt>
    <dgm:pt modelId="{FA73E5D6-FC79-440B-B790-8BD3B00992F5}">
      <dgm:prSet phldrT="[Text]"/>
      <dgm:spPr/>
      <dgm:t>
        <a:bodyPr/>
        <a:lstStyle/>
        <a:p>
          <a:r>
            <a:rPr lang="bg-BG" dirty="0" smtClean="0"/>
            <a:t>Илюстриране</a:t>
          </a:r>
          <a:endParaRPr lang="en-GB" dirty="0"/>
        </a:p>
      </dgm:t>
    </dgm:pt>
    <dgm:pt modelId="{35925FD5-B9C8-498A-BB1E-311DC09D5A2C}" type="parTrans" cxnId="{66128140-4E64-40E1-A149-A0D77CA476F9}">
      <dgm:prSet/>
      <dgm:spPr/>
      <dgm:t>
        <a:bodyPr/>
        <a:lstStyle/>
        <a:p>
          <a:endParaRPr lang="en-GB"/>
        </a:p>
      </dgm:t>
    </dgm:pt>
    <dgm:pt modelId="{FAE18B7E-185A-4EA9-AAD7-D425DDEDACDC}" type="sibTrans" cxnId="{66128140-4E64-40E1-A149-A0D77CA476F9}">
      <dgm:prSet/>
      <dgm:spPr/>
      <dgm:t>
        <a:bodyPr/>
        <a:lstStyle/>
        <a:p>
          <a:endParaRPr lang="en-GB"/>
        </a:p>
      </dgm:t>
    </dgm:pt>
    <dgm:pt modelId="{06271D83-4923-41E7-9741-8A5ED079C614}">
      <dgm:prSet phldrT="[Text]"/>
      <dgm:spPr/>
      <dgm:t>
        <a:bodyPr/>
        <a:lstStyle/>
        <a:p>
          <a:r>
            <a:rPr lang="bg-BG" dirty="0" smtClean="0"/>
            <a:t>Свързване с предходния опит</a:t>
          </a:r>
          <a:endParaRPr lang="en-GB" dirty="0"/>
        </a:p>
      </dgm:t>
    </dgm:pt>
    <dgm:pt modelId="{CED9ACF6-749D-43A5-8D80-E145CA54AFA5}" type="parTrans" cxnId="{8A9AD377-0B17-4B1E-8DFC-08E0DF028356}">
      <dgm:prSet/>
      <dgm:spPr/>
      <dgm:t>
        <a:bodyPr/>
        <a:lstStyle/>
        <a:p>
          <a:endParaRPr lang="en-GB"/>
        </a:p>
      </dgm:t>
    </dgm:pt>
    <dgm:pt modelId="{8E870EE4-EA0E-4F0C-9983-0859D10B3442}" type="sibTrans" cxnId="{8A9AD377-0B17-4B1E-8DFC-08E0DF028356}">
      <dgm:prSet/>
      <dgm:spPr/>
      <dgm:t>
        <a:bodyPr/>
        <a:lstStyle/>
        <a:p>
          <a:endParaRPr lang="en-GB"/>
        </a:p>
      </dgm:t>
    </dgm:pt>
    <dgm:pt modelId="{5EA05CF0-4A54-483B-A8D1-7420C0C8C239}">
      <dgm:prSet phldrT="[Text]"/>
      <dgm:spPr/>
      <dgm:t>
        <a:bodyPr/>
        <a:lstStyle/>
        <a:p>
          <a:r>
            <a:rPr lang="bg-BG" dirty="0" smtClean="0"/>
            <a:t>Разбиране</a:t>
          </a:r>
          <a:endParaRPr lang="en-GB" dirty="0"/>
        </a:p>
      </dgm:t>
    </dgm:pt>
    <dgm:pt modelId="{FBC2CE41-B60E-49AF-BD05-26B527707DF6}" type="parTrans" cxnId="{2D652243-DADA-4C48-B0AA-5757F6474537}">
      <dgm:prSet/>
      <dgm:spPr/>
      <dgm:t>
        <a:bodyPr/>
        <a:lstStyle/>
        <a:p>
          <a:endParaRPr lang="en-GB"/>
        </a:p>
      </dgm:t>
    </dgm:pt>
    <dgm:pt modelId="{4C56ACF6-54AA-4660-932B-08AF1B580D58}" type="sibTrans" cxnId="{2D652243-DADA-4C48-B0AA-5757F6474537}">
      <dgm:prSet/>
      <dgm:spPr/>
      <dgm:t>
        <a:bodyPr/>
        <a:lstStyle/>
        <a:p>
          <a:endParaRPr lang="en-GB"/>
        </a:p>
      </dgm:t>
    </dgm:pt>
    <dgm:pt modelId="{F651C226-8442-461F-A2F5-B84ABB8F15B1}">
      <dgm:prSet phldrT="[Text]"/>
      <dgm:spPr/>
      <dgm:t>
        <a:bodyPr/>
        <a:lstStyle/>
        <a:p>
          <a:r>
            <a:rPr lang="bg-BG" dirty="0" smtClean="0"/>
            <a:t>Упражняване</a:t>
          </a:r>
          <a:endParaRPr lang="en-GB" dirty="0"/>
        </a:p>
      </dgm:t>
    </dgm:pt>
    <dgm:pt modelId="{3F056ABD-A4FC-4E8C-A71A-2C9121035A6C}" type="parTrans" cxnId="{759E17E2-15FD-4E6F-8DE2-1AA68DC9A70B}">
      <dgm:prSet/>
      <dgm:spPr/>
      <dgm:t>
        <a:bodyPr/>
        <a:lstStyle/>
        <a:p>
          <a:endParaRPr lang="en-GB"/>
        </a:p>
      </dgm:t>
    </dgm:pt>
    <dgm:pt modelId="{6E4EE260-7ED0-490F-B2E0-555E56691B19}" type="sibTrans" cxnId="{759E17E2-15FD-4E6F-8DE2-1AA68DC9A70B}">
      <dgm:prSet/>
      <dgm:spPr/>
      <dgm:t>
        <a:bodyPr/>
        <a:lstStyle/>
        <a:p>
          <a:endParaRPr lang="en-GB"/>
        </a:p>
      </dgm:t>
    </dgm:pt>
    <dgm:pt modelId="{67E5E553-5906-440E-AF61-D0FE1E907FBE}">
      <dgm:prSet phldrT="[Text]"/>
      <dgm:spPr/>
      <dgm:t>
        <a:bodyPr/>
        <a:lstStyle/>
        <a:p>
          <a:r>
            <a:rPr lang="bg-BG" dirty="0" smtClean="0"/>
            <a:t>Въвеждане на нов </a:t>
          </a:r>
          <a:r>
            <a:rPr lang="bg-BG" dirty="0" err="1" smtClean="0"/>
            <a:t>концепт</a:t>
          </a:r>
          <a:endParaRPr lang="en-GB" dirty="0"/>
        </a:p>
      </dgm:t>
    </dgm:pt>
    <dgm:pt modelId="{47EC5D2D-3ED2-4FEB-B6F9-47EC4B541D00}" type="parTrans" cxnId="{EA2085ED-BAE0-49C5-9977-60B0DD99DF84}">
      <dgm:prSet/>
      <dgm:spPr/>
      <dgm:t>
        <a:bodyPr/>
        <a:lstStyle/>
        <a:p>
          <a:endParaRPr lang="en-GB"/>
        </a:p>
      </dgm:t>
    </dgm:pt>
    <dgm:pt modelId="{CAE750DE-28A2-4B7A-9E57-7306751024FB}" type="sibTrans" cxnId="{EA2085ED-BAE0-49C5-9977-60B0DD99DF84}">
      <dgm:prSet/>
      <dgm:spPr/>
      <dgm:t>
        <a:bodyPr/>
        <a:lstStyle/>
        <a:p>
          <a:endParaRPr lang="en-GB"/>
        </a:p>
      </dgm:t>
    </dgm:pt>
    <dgm:pt modelId="{0D585081-DE10-44E9-8151-53E91E1109B9}" type="pres">
      <dgm:prSet presAssocID="{18312827-7E12-4E0F-8384-9264999866D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E0198AF-42F7-40A2-A00C-E7F8619EEDA0}" type="pres">
      <dgm:prSet presAssocID="{FA73E5D6-FC79-440B-B790-8BD3B00992F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21D6D41-6F4A-4B38-9069-64115B0613B1}" type="pres">
      <dgm:prSet presAssocID="{FAE18B7E-185A-4EA9-AAD7-D425DDEDACDC}" presName="sibTrans" presStyleLbl="sibTrans2D1" presStyleIdx="0" presStyleCnt="5"/>
      <dgm:spPr/>
      <dgm:t>
        <a:bodyPr/>
        <a:lstStyle/>
        <a:p>
          <a:endParaRPr lang="en-GB"/>
        </a:p>
      </dgm:t>
    </dgm:pt>
    <dgm:pt modelId="{184045DC-8631-4F61-B55B-767E83ED1A50}" type="pres">
      <dgm:prSet presAssocID="{FAE18B7E-185A-4EA9-AAD7-D425DDEDACDC}" presName="connectorText" presStyleLbl="sibTrans2D1" presStyleIdx="0" presStyleCnt="5"/>
      <dgm:spPr/>
      <dgm:t>
        <a:bodyPr/>
        <a:lstStyle/>
        <a:p>
          <a:endParaRPr lang="en-GB"/>
        </a:p>
      </dgm:t>
    </dgm:pt>
    <dgm:pt modelId="{0A7CC37C-E9E1-4CE9-B462-239F2601705E}" type="pres">
      <dgm:prSet presAssocID="{06271D83-4923-41E7-9741-8A5ED079C61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C92D00E-0E8C-4A4B-98F0-8707CD5ED9FA}" type="pres">
      <dgm:prSet presAssocID="{8E870EE4-EA0E-4F0C-9983-0859D10B3442}" presName="sibTrans" presStyleLbl="sibTrans2D1" presStyleIdx="1" presStyleCnt="5"/>
      <dgm:spPr/>
      <dgm:t>
        <a:bodyPr/>
        <a:lstStyle/>
        <a:p>
          <a:endParaRPr lang="en-GB"/>
        </a:p>
      </dgm:t>
    </dgm:pt>
    <dgm:pt modelId="{FEBDE68A-5D18-4592-8CFE-FD8EE38A4FCF}" type="pres">
      <dgm:prSet presAssocID="{8E870EE4-EA0E-4F0C-9983-0859D10B3442}" presName="connectorText" presStyleLbl="sibTrans2D1" presStyleIdx="1" presStyleCnt="5"/>
      <dgm:spPr/>
      <dgm:t>
        <a:bodyPr/>
        <a:lstStyle/>
        <a:p>
          <a:endParaRPr lang="en-GB"/>
        </a:p>
      </dgm:t>
    </dgm:pt>
    <dgm:pt modelId="{8059C4C3-3E65-4462-9C6C-55EFFE667DAE}" type="pres">
      <dgm:prSet presAssocID="{5EA05CF0-4A54-483B-A8D1-7420C0C8C23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13DB50F-9E42-4A9B-BA4A-0B4A7314BC92}" type="pres">
      <dgm:prSet presAssocID="{4C56ACF6-54AA-4660-932B-08AF1B580D58}" presName="sibTrans" presStyleLbl="sibTrans2D1" presStyleIdx="2" presStyleCnt="5"/>
      <dgm:spPr/>
      <dgm:t>
        <a:bodyPr/>
        <a:lstStyle/>
        <a:p>
          <a:endParaRPr lang="en-GB"/>
        </a:p>
      </dgm:t>
    </dgm:pt>
    <dgm:pt modelId="{3824145F-2781-42D7-86A5-77B96E015BC0}" type="pres">
      <dgm:prSet presAssocID="{4C56ACF6-54AA-4660-932B-08AF1B580D58}" presName="connectorText" presStyleLbl="sibTrans2D1" presStyleIdx="2" presStyleCnt="5"/>
      <dgm:spPr/>
      <dgm:t>
        <a:bodyPr/>
        <a:lstStyle/>
        <a:p>
          <a:endParaRPr lang="en-GB"/>
        </a:p>
      </dgm:t>
    </dgm:pt>
    <dgm:pt modelId="{C7143FB3-9B3D-471B-B5EC-00F1102254B1}" type="pres">
      <dgm:prSet presAssocID="{F651C226-8442-461F-A2F5-B84ABB8F15B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1554E94-2B7C-4566-9F2C-C93AD7E8E740}" type="pres">
      <dgm:prSet presAssocID="{6E4EE260-7ED0-490F-B2E0-555E56691B19}" presName="sibTrans" presStyleLbl="sibTrans2D1" presStyleIdx="3" presStyleCnt="5"/>
      <dgm:spPr/>
      <dgm:t>
        <a:bodyPr/>
        <a:lstStyle/>
        <a:p>
          <a:endParaRPr lang="en-GB"/>
        </a:p>
      </dgm:t>
    </dgm:pt>
    <dgm:pt modelId="{CF1F1E40-CD9B-491D-B4FF-C67DD41E1615}" type="pres">
      <dgm:prSet presAssocID="{6E4EE260-7ED0-490F-B2E0-555E56691B19}" presName="connectorText" presStyleLbl="sibTrans2D1" presStyleIdx="3" presStyleCnt="5"/>
      <dgm:spPr/>
      <dgm:t>
        <a:bodyPr/>
        <a:lstStyle/>
        <a:p>
          <a:endParaRPr lang="en-GB"/>
        </a:p>
      </dgm:t>
    </dgm:pt>
    <dgm:pt modelId="{1AA8AE03-6A0E-48B3-B44B-6D6052BC2266}" type="pres">
      <dgm:prSet presAssocID="{67E5E553-5906-440E-AF61-D0FE1E907FBE}" presName="node" presStyleLbl="node1" presStyleIdx="4" presStyleCnt="5" custRadScaleRad="98941" custRadScaleInc="898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2164465-6F27-440B-9030-18BF06CAA062}" type="pres">
      <dgm:prSet presAssocID="{CAE750DE-28A2-4B7A-9E57-7306751024FB}" presName="sibTrans" presStyleLbl="sibTrans2D1" presStyleIdx="4" presStyleCnt="5"/>
      <dgm:spPr/>
      <dgm:t>
        <a:bodyPr/>
        <a:lstStyle/>
        <a:p>
          <a:endParaRPr lang="en-GB"/>
        </a:p>
      </dgm:t>
    </dgm:pt>
    <dgm:pt modelId="{CCF19474-ADB1-430F-9F27-813CEAF08A36}" type="pres">
      <dgm:prSet presAssocID="{CAE750DE-28A2-4B7A-9E57-7306751024FB}" presName="connectorText" presStyleLbl="sibTrans2D1" presStyleIdx="4" presStyleCnt="5"/>
      <dgm:spPr/>
      <dgm:t>
        <a:bodyPr/>
        <a:lstStyle/>
        <a:p>
          <a:endParaRPr lang="en-GB"/>
        </a:p>
      </dgm:t>
    </dgm:pt>
  </dgm:ptLst>
  <dgm:cxnLst>
    <dgm:cxn modelId="{2D652243-DADA-4C48-B0AA-5757F6474537}" srcId="{18312827-7E12-4E0F-8384-9264999866D2}" destId="{5EA05CF0-4A54-483B-A8D1-7420C0C8C239}" srcOrd="2" destOrd="0" parTransId="{FBC2CE41-B60E-49AF-BD05-26B527707DF6}" sibTransId="{4C56ACF6-54AA-4660-932B-08AF1B580D58}"/>
    <dgm:cxn modelId="{D00F7852-C20F-4DEB-BF83-E132A093589E}" type="presOf" srcId="{8E870EE4-EA0E-4F0C-9983-0859D10B3442}" destId="{FEBDE68A-5D18-4592-8CFE-FD8EE38A4FCF}" srcOrd="1" destOrd="0" presId="urn:microsoft.com/office/officeart/2005/8/layout/cycle2"/>
    <dgm:cxn modelId="{D9C255BA-5A1D-4CF6-8A9C-A6EF0C55E65C}" type="presOf" srcId="{4C56ACF6-54AA-4660-932B-08AF1B580D58}" destId="{3824145F-2781-42D7-86A5-77B96E015BC0}" srcOrd="1" destOrd="0" presId="urn:microsoft.com/office/officeart/2005/8/layout/cycle2"/>
    <dgm:cxn modelId="{500CFA3E-0A9B-4AAA-9CBA-E42DF256FA73}" type="presOf" srcId="{FA73E5D6-FC79-440B-B790-8BD3B00992F5}" destId="{2E0198AF-42F7-40A2-A00C-E7F8619EEDA0}" srcOrd="0" destOrd="0" presId="urn:microsoft.com/office/officeart/2005/8/layout/cycle2"/>
    <dgm:cxn modelId="{AB4A18B1-A44E-4FF5-B9FB-8B862B138CDA}" type="presOf" srcId="{8E870EE4-EA0E-4F0C-9983-0859D10B3442}" destId="{2C92D00E-0E8C-4A4B-98F0-8707CD5ED9FA}" srcOrd="0" destOrd="0" presId="urn:microsoft.com/office/officeart/2005/8/layout/cycle2"/>
    <dgm:cxn modelId="{344E99C6-0DE9-48BA-8CAB-39857277BDB7}" type="presOf" srcId="{6E4EE260-7ED0-490F-B2E0-555E56691B19}" destId="{CF1F1E40-CD9B-491D-B4FF-C67DD41E1615}" srcOrd="1" destOrd="0" presId="urn:microsoft.com/office/officeart/2005/8/layout/cycle2"/>
    <dgm:cxn modelId="{FD53324D-7357-4F43-A340-9A1226DF31C8}" type="presOf" srcId="{FAE18B7E-185A-4EA9-AAD7-D425DDEDACDC}" destId="{184045DC-8631-4F61-B55B-767E83ED1A50}" srcOrd="1" destOrd="0" presId="urn:microsoft.com/office/officeart/2005/8/layout/cycle2"/>
    <dgm:cxn modelId="{759E17E2-15FD-4E6F-8DE2-1AA68DC9A70B}" srcId="{18312827-7E12-4E0F-8384-9264999866D2}" destId="{F651C226-8442-461F-A2F5-B84ABB8F15B1}" srcOrd="3" destOrd="0" parTransId="{3F056ABD-A4FC-4E8C-A71A-2C9121035A6C}" sibTransId="{6E4EE260-7ED0-490F-B2E0-555E56691B19}"/>
    <dgm:cxn modelId="{A955EDA0-D9C0-4FC3-822A-53F242B80124}" type="presOf" srcId="{CAE750DE-28A2-4B7A-9E57-7306751024FB}" destId="{CCF19474-ADB1-430F-9F27-813CEAF08A36}" srcOrd="1" destOrd="0" presId="urn:microsoft.com/office/officeart/2005/8/layout/cycle2"/>
    <dgm:cxn modelId="{69D8F353-48B4-4935-B304-C2D5769F12AB}" type="presOf" srcId="{CAE750DE-28A2-4B7A-9E57-7306751024FB}" destId="{B2164465-6F27-440B-9030-18BF06CAA062}" srcOrd="0" destOrd="0" presId="urn:microsoft.com/office/officeart/2005/8/layout/cycle2"/>
    <dgm:cxn modelId="{66128140-4E64-40E1-A149-A0D77CA476F9}" srcId="{18312827-7E12-4E0F-8384-9264999866D2}" destId="{FA73E5D6-FC79-440B-B790-8BD3B00992F5}" srcOrd="0" destOrd="0" parTransId="{35925FD5-B9C8-498A-BB1E-311DC09D5A2C}" sibTransId="{FAE18B7E-185A-4EA9-AAD7-D425DDEDACDC}"/>
    <dgm:cxn modelId="{50F1C659-6C64-4789-BC21-9C536BA64D05}" type="presOf" srcId="{4C56ACF6-54AA-4660-932B-08AF1B580D58}" destId="{E13DB50F-9E42-4A9B-BA4A-0B4A7314BC92}" srcOrd="0" destOrd="0" presId="urn:microsoft.com/office/officeart/2005/8/layout/cycle2"/>
    <dgm:cxn modelId="{E4DDCED1-EA14-4479-9A3B-F8FE2899F971}" type="presOf" srcId="{18312827-7E12-4E0F-8384-9264999866D2}" destId="{0D585081-DE10-44E9-8151-53E91E1109B9}" srcOrd="0" destOrd="0" presId="urn:microsoft.com/office/officeart/2005/8/layout/cycle2"/>
    <dgm:cxn modelId="{9F6A7095-686F-44F0-9A94-F9FB5577E153}" type="presOf" srcId="{F651C226-8442-461F-A2F5-B84ABB8F15B1}" destId="{C7143FB3-9B3D-471B-B5EC-00F1102254B1}" srcOrd="0" destOrd="0" presId="urn:microsoft.com/office/officeart/2005/8/layout/cycle2"/>
    <dgm:cxn modelId="{17EAE64B-930B-42DE-B4E8-3E019559527B}" type="presOf" srcId="{FAE18B7E-185A-4EA9-AAD7-D425DDEDACDC}" destId="{D21D6D41-6F4A-4B38-9069-64115B0613B1}" srcOrd="0" destOrd="0" presId="urn:microsoft.com/office/officeart/2005/8/layout/cycle2"/>
    <dgm:cxn modelId="{8A9AD377-0B17-4B1E-8DFC-08E0DF028356}" srcId="{18312827-7E12-4E0F-8384-9264999866D2}" destId="{06271D83-4923-41E7-9741-8A5ED079C614}" srcOrd="1" destOrd="0" parTransId="{CED9ACF6-749D-43A5-8D80-E145CA54AFA5}" sibTransId="{8E870EE4-EA0E-4F0C-9983-0859D10B3442}"/>
    <dgm:cxn modelId="{00991235-4732-4D39-B7FF-24A5DCD8BB6F}" type="presOf" srcId="{06271D83-4923-41E7-9741-8A5ED079C614}" destId="{0A7CC37C-E9E1-4CE9-B462-239F2601705E}" srcOrd="0" destOrd="0" presId="urn:microsoft.com/office/officeart/2005/8/layout/cycle2"/>
    <dgm:cxn modelId="{ED3B891E-A163-40C4-983E-6FCE756F2C77}" type="presOf" srcId="{5EA05CF0-4A54-483B-A8D1-7420C0C8C239}" destId="{8059C4C3-3E65-4462-9C6C-55EFFE667DAE}" srcOrd="0" destOrd="0" presId="urn:microsoft.com/office/officeart/2005/8/layout/cycle2"/>
    <dgm:cxn modelId="{EA2085ED-BAE0-49C5-9977-60B0DD99DF84}" srcId="{18312827-7E12-4E0F-8384-9264999866D2}" destId="{67E5E553-5906-440E-AF61-D0FE1E907FBE}" srcOrd="4" destOrd="0" parTransId="{47EC5D2D-3ED2-4FEB-B6F9-47EC4B541D00}" sibTransId="{CAE750DE-28A2-4B7A-9E57-7306751024FB}"/>
    <dgm:cxn modelId="{CA403CE0-FD2E-4818-9069-5D144F20EDC5}" type="presOf" srcId="{67E5E553-5906-440E-AF61-D0FE1E907FBE}" destId="{1AA8AE03-6A0E-48B3-B44B-6D6052BC2266}" srcOrd="0" destOrd="0" presId="urn:microsoft.com/office/officeart/2005/8/layout/cycle2"/>
    <dgm:cxn modelId="{2E85BF7E-3484-443C-BA60-E7F391418304}" type="presOf" srcId="{6E4EE260-7ED0-490F-B2E0-555E56691B19}" destId="{61554E94-2B7C-4566-9F2C-C93AD7E8E740}" srcOrd="0" destOrd="0" presId="urn:microsoft.com/office/officeart/2005/8/layout/cycle2"/>
    <dgm:cxn modelId="{9E75DD55-D8A0-4EEE-A657-9A7444266C2C}" type="presParOf" srcId="{0D585081-DE10-44E9-8151-53E91E1109B9}" destId="{2E0198AF-42F7-40A2-A00C-E7F8619EEDA0}" srcOrd="0" destOrd="0" presId="urn:microsoft.com/office/officeart/2005/8/layout/cycle2"/>
    <dgm:cxn modelId="{35424267-184F-4B60-B585-DCAB3698753E}" type="presParOf" srcId="{0D585081-DE10-44E9-8151-53E91E1109B9}" destId="{D21D6D41-6F4A-4B38-9069-64115B0613B1}" srcOrd="1" destOrd="0" presId="urn:microsoft.com/office/officeart/2005/8/layout/cycle2"/>
    <dgm:cxn modelId="{6F51F04D-BAC1-450E-A57D-F77E7386D7E0}" type="presParOf" srcId="{D21D6D41-6F4A-4B38-9069-64115B0613B1}" destId="{184045DC-8631-4F61-B55B-767E83ED1A50}" srcOrd="0" destOrd="0" presId="urn:microsoft.com/office/officeart/2005/8/layout/cycle2"/>
    <dgm:cxn modelId="{FC2F3A68-273F-49DF-8CE3-7ED0B82FCE21}" type="presParOf" srcId="{0D585081-DE10-44E9-8151-53E91E1109B9}" destId="{0A7CC37C-E9E1-4CE9-B462-239F2601705E}" srcOrd="2" destOrd="0" presId="urn:microsoft.com/office/officeart/2005/8/layout/cycle2"/>
    <dgm:cxn modelId="{EF7993FF-D2AE-4B03-80E4-294CFE785483}" type="presParOf" srcId="{0D585081-DE10-44E9-8151-53E91E1109B9}" destId="{2C92D00E-0E8C-4A4B-98F0-8707CD5ED9FA}" srcOrd="3" destOrd="0" presId="urn:microsoft.com/office/officeart/2005/8/layout/cycle2"/>
    <dgm:cxn modelId="{939176ED-C297-4EBA-9910-BE602ABAE676}" type="presParOf" srcId="{2C92D00E-0E8C-4A4B-98F0-8707CD5ED9FA}" destId="{FEBDE68A-5D18-4592-8CFE-FD8EE38A4FCF}" srcOrd="0" destOrd="0" presId="urn:microsoft.com/office/officeart/2005/8/layout/cycle2"/>
    <dgm:cxn modelId="{41008939-D0D0-4CC5-94F1-7886C4F7FA8C}" type="presParOf" srcId="{0D585081-DE10-44E9-8151-53E91E1109B9}" destId="{8059C4C3-3E65-4462-9C6C-55EFFE667DAE}" srcOrd="4" destOrd="0" presId="urn:microsoft.com/office/officeart/2005/8/layout/cycle2"/>
    <dgm:cxn modelId="{59D2F735-B9E7-4A0C-BACD-9A8082824D2F}" type="presParOf" srcId="{0D585081-DE10-44E9-8151-53E91E1109B9}" destId="{E13DB50F-9E42-4A9B-BA4A-0B4A7314BC92}" srcOrd="5" destOrd="0" presId="urn:microsoft.com/office/officeart/2005/8/layout/cycle2"/>
    <dgm:cxn modelId="{5281F6AD-F8AE-4F35-B367-AB8FDF41824A}" type="presParOf" srcId="{E13DB50F-9E42-4A9B-BA4A-0B4A7314BC92}" destId="{3824145F-2781-42D7-86A5-77B96E015BC0}" srcOrd="0" destOrd="0" presId="urn:microsoft.com/office/officeart/2005/8/layout/cycle2"/>
    <dgm:cxn modelId="{3C147EE6-946C-4D5F-811E-4559388808C7}" type="presParOf" srcId="{0D585081-DE10-44E9-8151-53E91E1109B9}" destId="{C7143FB3-9B3D-471B-B5EC-00F1102254B1}" srcOrd="6" destOrd="0" presId="urn:microsoft.com/office/officeart/2005/8/layout/cycle2"/>
    <dgm:cxn modelId="{67C356EF-91EA-4292-8705-AFC26BCF7F85}" type="presParOf" srcId="{0D585081-DE10-44E9-8151-53E91E1109B9}" destId="{61554E94-2B7C-4566-9F2C-C93AD7E8E740}" srcOrd="7" destOrd="0" presId="urn:microsoft.com/office/officeart/2005/8/layout/cycle2"/>
    <dgm:cxn modelId="{8C270862-78AD-4101-A3F1-2F4C832E1475}" type="presParOf" srcId="{61554E94-2B7C-4566-9F2C-C93AD7E8E740}" destId="{CF1F1E40-CD9B-491D-B4FF-C67DD41E1615}" srcOrd="0" destOrd="0" presId="urn:microsoft.com/office/officeart/2005/8/layout/cycle2"/>
    <dgm:cxn modelId="{7571E9C3-14CC-4C01-BF62-62815B4E1C10}" type="presParOf" srcId="{0D585081-DE10-44E9-8151-53E91E1109B9}" destId="{1AA8AE03-6A0E-48B3-B44B-6D6052BC2266}" srcOrd="8" destOrd="0" presId="urn:microsoft.com/office/officeart/2005/8/layout/cycle2"/>
    <dgm:cxn modelId="{E28452A1-E225-4D0D-B5E2-CA4A9F742C13}" type="presParOf" srcId="{0D585081-DE10-44E9-8151-53E91E1109B9}" destId="{B2164465-6F27-440B-9030-18BF06CAA062}" srcOrd="9" destOrd="0" presId="urn:microsoft.com/office/officeart/2005/8/layout/cycle2"/>
    <dgm:cxn modelId="{9D80C0E0-3843-4533-A967-CEF0030FD181}" type="presParOf" srcId="{B2164465-6F27-440B-9030-18BF06CAA062}" destId="{CCF19474-ADB1-430F-9F27-813CEAF08A3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E33FCD-2B52-4A15-AB87-A1DD108ACCE0}" type="doc">
      <dgm:prSet loTypeId="urn:microsoft.com/office/officeart/2005/8/layout/pList2#1" loCatId="list" qsTypeId="urn:microsoft.com/office/officeart/2005/8/quickstyle/simple1" qsCatId="simple" csTypeId="urn:microsoft.com/office/officeart/2005/8/colors/colorful4" csCatId="colorful" phldr="1"/>
      <dgm:spPr/>
    </dgm:pt>
    <dgm:pt modelId="{327F7208-D0BA-411D-8DA1-3B8426B3FE2B}">
      <dgm:prSet phldrT="[Text]"/>
      <dgm:spPr/>
      <dgm:t>
        <a:bodyPr/>
        <a:lstStyle/>
        <a:p>
          <a:r>
            <a:rPr lang="bg-BG" dirty="0" smtClean="0">
              <a:solidFill>
                <a:schemeClr val="tx1"/>
              </a:solidFill>
            </a:rPr>
            <a:t>Критично мислене и анализ на текст</a:t>
          </a:r>
          <a:endParaRPr lang="en-US" dirty="0">
            <a:solidFill>
              <a:schemeClr val="tx1"/>
            </a:solidFill>
          </a:endParaRPr>
        </a:p>
      </dgm:t>
    </dgm:pt>
    <dgm:pt modelId="{39D17F41-B094-4583-B2E4-9FC76F569FDB}" type="parTrans" cxnId="{FE4D65D3-D0CB-4136-8DC1-462826436D78}">
      <dgm:prSet/>
      <dgm:spPr/>
      <dgm:t>
        <a:bodyPr/>
        <a:lstStyle/>
        <a:p>
          <a:endParaRPr lang="en-US"/>
        </a:p>
      </dgm:t>
    </dgm:pt>
    <dgm:pt modelId="{915B1197-C54B-4434-83DE-D360A41620E5}" type="sibTrans" cxnId="{FE4D65D3-D0CB-4136-8DC1-462826436D78}">
      <dgm:prSet/>
      <dgm:spPr/>
      <dgm:t>
        <a:bodyPr/>
        <a:lstStyle/>
        <a:p>
          <a:endParaRPr lang="en-US"/>
        </a:p>
      </dgm:t>
    </dgm:pt>
    <dgm:pt modelId="{33042482-E417-46E4-AE80-4BD40126C01E}">
      <dgm:prSet phldrT="[Text]"/>
      <dgm:spPr/>
      <dgm:t>
        <a:bodyPr/>
        <a:lstStyle/>
        <a:p>
          <a:r>
            <a:rPr lang="bg-BG" dirty="0" smtClean="0">
              <a:solidFill>
                <a:schemeClr val="tx1"/>
              </a:solidFill>
            </a:rPr>
            <a:t>Анализ на числова информация</a:t>
          </a:r>
          <a:endParaRPr lang="en-US" dirty="0">
            <a:solidFill>
              <a:schemeClr val="tx1"/>
            </a:solidFill>
          </a:endParaRPr>
        </a:p>
      </dgm:t>
    </dgm:pt>
    <dgm:pt modelId="{5342A0A2-A0D6-45BE-AD81-0C2F53E318BC}" type="parTrans" cxnId="{650407C7-474B-47DE-BA6B-2D4BE17F7619}">
      <dgm:prSet/>
      <dgm:spPr/>
      <dgm:t>
        <a:bodyPr/>
        <a:lstStyle/>
        <a:p>
          <a:endParaRPr lang="en-US"/>
        </a:p>
      </dgm:t>
    </dgm:pt>
    <dgm:pt modelId="{2A4F27EB-B6D5-41F4-8573-557906E2A535}" type="sibTrans" cxnId="{650407C7-474B-47DE-BA6B-2D4BE17F7619}">
      <dgm:prSet/>
      <dgm:spPr/>
      <dgm:t>
        <a:bodyPr/>
        <a:lstStyle/>
        <a:p>
          <a:endParaRPr lang="en-US"/>
        </a:p>
      </dgm:t>
    </dgm:pt>
    <dgm:pt modelId="{3CD8F2C7-7085-4E5E-B536-502B2CA12BC9}">
      <dgm:prSet phldrT="[Text]"/>
      <dgm:spPr/>
      <dgm:t>
        <a:bodyPr/>
        <a:lstStyle/>
        <a:p>
          <a:r>
            <a:rPr lang="bg-BG" dirty="0" smtClean="0">
              <a:solidFill>
                <a:schemeClr val="tx1"/>
              </a:solidFill>
            </a:rPr>
            <a:t>Потенциал за учене</a:t>
          </a:r>
          <a:endParaRPr lang="en-US" dirty="0">
            <a:solidFill>
              <a:schemeClr val="tx1"/>
            </a:solidFill>
          </a:endParaRPr>
        </a:p>
      </dgm:t>
    </dgm:pt>
    <dgm:pt modelId="{A8650965-14B7-4039-9C27-8DD3C25ED426}" type="parTrans" cxnId="{BC178BFE-C5A7-4A48-906F-11DF72551D4A}">
      <dgm:prSet/>
      <dgm:spPr/>
      <dgm:t>
        <a:bodyPr/>
        <a:lstStyle/>
        <a:p>
          <a:endParaRPr lang="en-US"/>
        </a:p>
      </dgm:t>
    </dgm:pt>
    <dgm:pt modelId="{362B72A5-1DDA-4551-A839-9655F67D9EF2}" type="sibTrans" cxnId="{BC178BFE-C5A7-4A48-906F-11DF72551D4A}">
      <dgm:prSet/>
      <dgm:spPr/>
      <dgm:t>
        <a:bodyPr/>
        <a:lstStyle/>
        <a:p>
          <a:endParaRPr lang="en-US"/>
        </a:p>
      </dgm:t>
    </dgm:pt>
    <dgm:pt modelId="{FFF5ABB1-9EB2-46D8-B51B-F9BFDD77297C}">
      <dgm:prSet phldrT="[Text]"/>
      <dgm:spPr/>
      <dgm:t>
        <a:bodyPr/>
        <a:lstStyle/>
        <a:p>
          <a:r>
            <a:rPr lang="bg-BG" dirty="0" smtClean="0">
              <a:solidFill>
                <a:schemeClr val="tx1"/>
              </a:solidFill>
            </a:rPr>
            <a:t>Логически анализ – информационни технологии</a:t>
          </a:r>
          <a:endParaRPr lang="en-US" dirty="0">
            <a:solidFill>
              <a:schemeClr val="tx1"/>
            </a:solidFill>
          </a:endParaRPr>
        </a:p>
      </dgm:t>
    </dgm:pt>
    <dgm:pt modelId="{6ACC45D4-E8D9-46FC-9A87-4C3292237A62}" type="parTrans" cxnId="{2798C6CF-1377-4040-BA84-CF6A3C69504A}">
      <dgm:prSet/>
      <dgm:spPr/>
      <dgm:t>
        <a:bodyPr/>
        <a:lstStyle/>
        <a:p>
          <a:endParaRPr lang="en-US"/>
        </a:p>
      </dgm:t>
    </dgm:pt>
    <dgm:pt modelId="{2342AD0F-187A-4EF4-9F1C-21101FCA9BFD}" type="sibTrans" cxnId="{2798C6CF-1377-4040-BA84-CF6A3C69504A}">
      <dgm:prSet/>
      <dgm:spPr/>
      <dgm:t>
        <a:bodyPr/>
        <a:lstStyle/>
        <a:p>
          <a:endParaRPr lang="en-US"/>
        </a:p>
      </dgm:t>
    </dgm:pt>
    <dgm:pt modelId="{40BB9CFB-CB75-4A35-BCE1-9D48A56887D7}">
      <dgm:prSet phldrT="[Text]"/>
      <dgm:spPr/>
      <dgm:t>
        <a:bodyPr/>
        <a:lstStyle/>
        <a:p>
          <a:r>
            <a:rPr lang="bg-BG" dirty="0" smtClean="0">
              <a:solidFill>
                <a:schemeClr val="tx1"/>
              </a:solidFill>
            </a:rPr>
            <a:t>Логическо  мислене - инженерни науки</a:t>
          </a:r>
          <a:endParaRPr lang="en-US" dirty="0">
            <a:solidFill>
              <a:schemeClr val="tx1"/>
            </a:solidFill>
          </a:endParaRPr>
        </a:p>
      </dgm:t>
    </dgm:pt>
    <dgm:pt modelId="{71F83DFC-6F8A-4B8D-B7BA-E0D9170D3EAD}" type="parTrans" cxnId="{3370A3C3-F252-4892-B4D8-91CAA0ABFC66}">
      <dgm:prSet/>
      <dgm:spPr/>
      <dgm:t>
        <a:bodyPr/>
        <a:lstStyle/>
        <a:p>
          <a:endParaRPr lang="en-US"/>
        </a:p>
      </dgm:t>
    </dgm:pt>
    <dgm:pt modelId="{8E1D7293-EEB8-4E32-B9BE-EE31A0703CFC}" type="sibTrans" cxnId="{3370A3C3-F252-4892-B4D8-91CAA0ABFC66}">
      <dgm:prSet/>
      <dgm:spPr/>
      <dgm:t>
        <a:bodyPr/>
        <a:lstStyle/>
        <a:p>
          <a:endParaRPr lang="en-US"/>
        </a:p>
      </dgm:t>
    </dgm:pt>
    <dgm:pt modelId="{C1731A38-6E52-4E2E-8900-9CF2B0ABBB8F}" type="pres">
      <dgm:prSet presAssocID="{BDE33FCD-2B52-4A15-AB87-A1DD108ACCE0}" presName="Name0" presStyleCnt="0">
        <dgm:presLayoutVars>
          <dgm:dir/>
          <dgm:resizeHandles val="exact"/>
        </dgm:presLayoutVars>
      </dgm:prSet>
      <dgm:spPr/>
    </dgm:pt>
    <dgm:pt modelId="{58A8A5BE-75F6-4E1C-BDB9-A6895BDBB841}" type="pres">
      <dgm:prSet presAssocID="{BDE33FCD-2B52-4A15-AB87-A1DD108ACCE0}" presName="bkgdShp" presStyleLbl="alignAccFollowNode1" presStyleIdx="0" presStyleCnt="1"/>
      <dgm:spPr/>
    </dgm:pt>
    <dgm:pt modelId="{2D8233E3-CC6D-4F7F-B8FB-44B34E4FE7CE}" type="pres">
      <dgm:prSet presAssocID="{BDE33FCD-2B52-4A15-AB87-A1DD108ACCE0}" presName="linComp" presStyleCnt="0"/>
      <dgm:spPr/>
    </dgm:pt>
    <dgm:pt modelId="{712661DC-E1FE-4754-998E-8A98E07EA458}" type="pres">
      <dgm:prSet presAssocID="{327F7208-D0BA-411D-8DA1-3B8426B3FE2B}" presName="compNode" presStyleCnt="0"/>
      <dgm:spPr/>
    </dgm:pt>
    <dgm:pt modelId="{4E815BA4-EA2A-48C8-93D8-DF6467D9A0BB}" type="pres">
      <dgm:prSet presAssocID="{327F7208-D0BA-411D-8DA1-3B8426B3FE2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D394BD-1B69-4C2B-82B6-82875D79547F}" type="pres">
      <dgm:prSet presAssocID="{327F7208-D0BA-411D-8DA1-3B8426B3FE2B}" presName="invisiNode" presStyleLbl="node1" presStyleIdx="0" presStyleCnt="5"/>
      <dgm:spPr/>
    </dgm:pt>
    <dgm:pt modelId="{CA8EE6CD-CF5C-4E84-8D3C-44EEFCF4F046}" type="pres">
      <dgm:prSet presAssocID="{327F7208-D0BA-411D-8DA1-3B8426B3FE2B}" presName="imagNode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341238F-A415-488E-A3E8-A7B091C0A9AB}" type="pres">
      <dgm:prSet presAssocID="{915B1197-C54B-4434-83DE-D360A41620E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BC2A1DA-3B94-4F9E-A08B-65994AEEC9B7}" type="pres">
      <dgm:prSet presAssocID="{33042482-E417-46E4-AE80-4BD40126C01E}" presName="compNode" presStyleCnt="0"/>
      <dgm:spPr/>
    </dgm:pt>
    <dgm:pt modelId="{BCA3F059-8496-40C6-A8BD-47C93C88662F}" type="pres">
      <dgm:prSet presAssocID="{33042482-E417-46E4-AE80-4BD40126C01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F42AA9-62E8-4E65-A5BF-BF8847153331}" type="pres">
      <dgm:prSet presAssocID="{33042482-E417-46E4-AE80-4BD40126C01E}" presName="invisiNode" presStyleLbl="node1" presStyleIdx="1" presStyleCnt="5"/>
      <dgm:spPr/>
    </dgm:pt>
    <dgm:pt modelId="{755AB4AA-3B04-4680-BE34-6C74B3C25ACA}" type="pres">
      <dgm:prSet presAssocID="{33042482-E417-46E4-AE80-4BD40126C01E}" presName="imagNode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F835FC7-F8A1-4222-9768-5F843B1EF540}" type="pres">
      <dgm:prSet presAssocID="{2A4F27EB-B6D5-41F4-8573-557906E2A53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C550F45-5972-4DB6-97C5-A8F5E597F9BC}" type="pres">
      <dgm:prSet presAssocID="{FFF5ABB1-9EB2-46D8-B51B-F9BFDD77297C}" presName="compNode" presStyleCnt="0"/>
      <dgm:spPr/>
    </dgm:pt>
    <dgm:pt modelId="{9DA189E2-625B-4DEC-B656-21A7E542B53F}" type="pres">
      <dgm:prSet presAssocID="{FFF5ABB1-9EB2-46D8-B51B-F9BFDD77297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2A14F2-3B81-4C66-8D27-4B443503772E}" type="pres">
      <dgm:prSet presAssocID="{FFF5ABB1-9EB2-46D8-B51B-F9BFDD77297C}" presName="invisiNode" presStyleLbl="node1" presStyleIdx="2" presStyleCnt="5"/>
      <dgm:spPr/>
    </dgm:pt>
    <dgm:pt modelId="{B7368D5E-AE33-4164-809E-752956BBE691}" type="pres">
      <dgm:prSet presAssocID="{FFF5ABB1-9EB2-46D8-B51B-F9BFDD77297C}" presName="imagNode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C31CD88-99CF-4F08-ACD9-DF875F28E87F}" type="pres">
      <dgm:prSet presAssocID="{2342AD0F-187A-4EF4-9F1C-21101FCA9BF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8343B33-9CA4-4271-85D1-4940EBF4A6E9}" type="pres">
      <dgm:prSet presAssocID="{40BB9CFB-CB75-4A35-BCE1-9D48A56887D7}" presName="compNode" presStyleCnt="0"/>
      <dgm:spPr/>
    </dgm:pt>
    <dgm:pt modelId="{7A58FBB6-8AAF-4A15-ADD1-F54191ED2F80}" type="pres">
      <dgm:prSet presAssocID="{40BB9CFB-CB75-4A35-BCE1-9D48A56887D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9325D4-70DE-451D-BCD5-5358F13D716D}" type="pres">
      <dgm:prSet presAssocID="{40BB9CFB-CB75-4A35-BCE1-9D48A56887D7}" presName="invisiNode" presStyleLbl="node1" presStyleIdx="3" presStyleCnt="5"/>
      <dgm:spPr/>
    </dgm:pt>
    <dgm:pt modelId="{E0D81BDE-F05A-4179-BF0D-63272190987F}" type="pres">
      <dgm:prSet presAssocID="{40BB9CFB-CB75-4A35-BCE1-9D48A56887D7}" presName="imagNode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1F4C8C17-E538-4BC4-8913-DFAA5684B017}" type="pres">
      <dgm:prSet presAssocID="{8E1D7293-EEB8-4E32-B9BE-EE31A0703CF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FB39C8C-1BA5-4197-A6D1-38C2C7B04AAA}" type="pres">
      <dgm:prSet presAssocID="{3CD8F2C7-7085-4E5E-B536-502B2CA12BC9}" presName="compNode" presStyleCnt="0"/>
      <dgm:spPr/>
    </dgm:pt>
    <dgm:pt modelId="{E4CA8786-34BB-4CE3-8E9D-1739771C5838}" type="pres">
      <dgm:prSet presAssocID="{3CD8F2C7-7085-4E5E-B536-502B2CA12BC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AF9AC1-CFF7-4549-B817-CBBEC5D04AD6}" type="pres">
      <dgm:prSet presAssocID="{3CD8F2C7-7085-4E5E-B536-502B2CA12BC9}" presName="invisiNode" presStyleLbl="node1" presStyleIdx="4" presStyleCnt="5"/>
      <dgm:spPr/>
    </dgm:pt>
    <dgm:pt modelId="{80B3C4F4-285C-49B9-8C67-72CCF5CCE58A}" type="pres">
      <dgm:prSet presAssocID="{3CD8F2C7-7085-4E5E-B536-502B2CA12BC9}" presName="imagNode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A3019863-34F7-42D2-8FAE-60B81F34F266}" type="presOf" srcId="{2342AD0F-187A-4EF4-9F1C-21101FCA9BFD}" destId="{EC31CD88-99CF-4F08-ACD9-DF875F28E87F}" srcOrd="0" destOrd="0" presId="urn:microsoft.com/office/officeart/2005/8/layout/pList2#1"/>
    <dgm:cxn modelId="{FE4D65D3-D0CB-4136-8DC1-462826436D78}" srcId="{BDE33FCD-2B52-4A15-AB87-A1DD108ACCE0}" destId="{327F7208-D0BA-411D-8DA1-3B8426B3FE2B}" srcOrd="0" destOrd="0" parTransId="{39D17F41-B094-4583-B2E4-9FC76F569FDB}" sibTransId="{915B1197-C54B-4434-83DE-D360A41620E5}"/>
    <dgm:cxn modelId="{6BC90214-C98C-42AF-8FA2-A3684208570E}" type="presOf" srcId="{FFF5ABB1-9EB2-46D8-B51B-F9BFDD77297C}" destId="{9DA189E2-625B-4DEC-B656-21A7E542B53F}" srcOrd="0" destOrd="0" presId="urn:microsoft.com/office/officeart/2005/8/layout/pList2#1"/>
    <dgm:cxn modelId="{ECD73F2D-84D9-4707-A6AA-0FE27010788E}" type="presOf" srcId="{8E1D7293-EEB8-4E32-B9BE-EE31A0703CFC}" destId="{1F4C8C17-E538-4BC4-8913-DFAA5684B017}" srcOrd="0" destOrd="0" presId="urn:microsoft.com/office/officeart/2005/8/layout/pList2#1"/>
    <dgm:cxn modelId="{BC2C5839-DD24-4F56-974C-EBD953B8D765}" type="presOf" srcId="{327F7208-D0BA-411D-8DA1-3B8426B3FE2B}" destId="{4E815BA4-EA2A-48C8-93D8-DF6467D9A0BB}" srcOrd="0" destOrd="0" presId="urn:microsoft.com/office/officeart/2005/8/layout/pList2#1"/>
    <dgm:cxn modelId="{2798C6CF-1377-4040-BA84-CF6A3C69504A}" srcId="{BDE33FCD-2B52-4A15-AB87-A1DD108ACCE0}" destId="{FFF5ABB1-9EB2-46D8-B51B-F9BFDD77297C}" srcOrd="2" destOrd="0" parTransId="{6ACC45D4-E8D9-46FC-9A87-4C3292237A62}" sibTransId="{2342AD0F-187A-4EF4-9F1C-21101FCA9BFD}"/>
    <dgm:cxn modelId="{BE46C415-3E1D-43A0-89BD-8D2B91E3E57F}" type="presOf" srcId="{2A4F27EB-B6D5-41F4-8573-557906E2A535}" destId="{FF835FC7-F8A1-4222-9768-5F843B1EF540}" srcOrd="0" destOrd="0" presId="urn:microsoft.com/office/officeart/2005/8/layout/pList2#1"/>
    <dgm:cxn modelId="{BC178BFE-C5A7-4A48-906F-11DF72551D4A}" srcId="{BDE33FCD-2B52-4A15-AB87-A1DD108ACCE0}" destId="{3CD8F2C7-7085-4E5E-B536-502B2CA12BC9}" srcOrd="4" destOrd="0" parTransId="{A8650965-14B7-4039-9C27-8DD3C25ED426}" sibTransId="{362B72A5-1DDA-4551-A839-9655F67D9EF2}"/>
    <dgm:cxn modelId="{F8C29012-4AFE-4C2E-AB4B-CBB94F2541AD}" type="presOf" srcId="{33042482-E417-46E4-AE80-4BD40126C01E}" destId="{BCA3F059-8496-40C6-A8BD-47C93C88662F}" srcOrd="0" destOrd="0" presId="urn:microsoft.com/office/officeart/2005/8/layout/pList2#1"/>
    <dgm:cxn modelId="{6F1CA943-C8CE-452F-97B1-07C2B6FB8D29}" type="presOf" srcId="{915B1197-C54B-4434-83DE-D360A41620E5}" destId="{3341238F-A415-488E-A3E8-A7B091C0A9AB}" srcOrd="0" destOrd="0" presId="urn:microsoft.com/office/officeart/2005/8/layout/pList2#1"/>
    <dgm:cxn modelId="{0F651125-83C2-4879-B2CD-8DF0D372A60B}" type="presOf" srcId="{3CD8F2C7-7085-4E5E-B536-502B2CA12BC9}" destId="{E4CA8786-34BB-4CE3-8E9D-1739771C5838}" srcOrd="0" destOrd="0" presId="urn:microsoft.com/office/officeart/2005/8/layout/pList2#1"/>
    <dgm:cxn modelId="{CA27F8B4-3620-4DF6-92FF-AD0325D0E095}" type="presOf" srcId="{BDE33FCD-2B52-4A15-AB87-A1DD108ACCE0}" destId="{C1731A38-6E52-4E2E-8900-9CF2B0ABBB8F}" srcOrd="0" destOrd="0" presId="urn:microsoft.com/office/officeart/2005/8/layout/pList2#1"/>
    <dgm:cxn modelId="{0E620340-6EA8-4B68-8B09-2A383CF4820C}" type="presOf" srcId="{40BB9CFB-CB75-4A35-BCE1-9D48A56887D7}" destId="{7A58FBB6-8AAF-4A15-ADD1-F54191ED2F80}" srcOrd="0" destOrd="0" presId="urn:microsoft.com/office/officeart/2005/8/layout/pList2#1"/>
    <dgm:cxn modelId="{3370A3C3-F252-4892-B4D8-91CAA0ABFC66}" srcId="{BDE33FCD-2B52-4A15-AB87-A1DD108ACCE0}" destId="{40BB9CFB-CB75-4A35-BCE1-9D48A56887D7}" srcOrd="3" destOrd="0" parTransId="{71F83DFC-6F8A-4B8D-B7BA-E0D9170D3EAD}" sibTransId="{8E1D7293-EEB8-4E32-B9BE-EE31A0703CFC}"/>
    <dgm:cxn modelId="{650407C7-474B-47DE-BA6B-2D4BE17F7619}" srcId="{BDE33FCD-2B52-4A15-AB87-A1DD108ACCE0}" destId="{33042482-E417-46E4-AE80-4BD40126C01E}" srcOrd="1" destOrd="0" parTransId="{5342A0A2-A0D6-45BE-AD81-0C2F53E318BC}" sibTransId="{2A4F27EB-B6D5-41F4-8573-557906E2A535}"/>
    <dgm:cxn modelId="{90CD3E81-BD98-4F23-A962-5A64D888B483}" type="presParOf" srcId="{C1731A38-6E52-4E2E-8900-9CF2B0ABBB8F}" destId="{58A8A5BE-75F6-4E1C-BDB9-A6895BDBB841}" srcOrd="0" destOrd="0" presId="urn:microsoft.com/office/officeart/2005/8/layout/pList2#1"/>
    <dgm:cxn modelId="{FDA3E0E7-F924-489E-AF51-CD6C0FD4B8E1}" type="presParOf" srcId="{C1731A38-6E52-4E2E-8900-9CF2B0ABBB8F}" destId="{2D8233E3-CC6D-4F7F-B8FB-44B34E4FE7CE}" srcOrd="1" destOrd="0" presId="urn:microsoft.com/office/officeart/2005/8/layout/pList2#1"/>
    <dgm:cxn modelId="{3B93A2D5-390F-4D1E-A87E-33F3CFD09B70}" type="presParOf" srcId="{2D8233E3-CC6D-4F7F-B8FB-44B34E4FE7CE}" destId="{712661DC-E1FE-4754-998E-8A98E07EA458}" srcOrd="0" destOrd="0" presId="urn:microsoft.com/office/officeart/2005/8/layout/pList2#1"/>
    <dgm:cxn modelId="{68C4D230-0BF2-4D63-B1F3-68766EF04504}" type="presParOf" srcId="{712661DC-E1FE-4754-998E-8A98E07EA458}" destId="{4E815BA4-EA2A-48C8-93D8-DF6467D9A0BB}" srcOrd="0" destOrd="0" presId="urn:microsoft.com/office/officeart/2005/8/layout/pList2#1"/>
    <dgm:cxn modelId="{809D5D48-6190-4E0A-BDAA-9912D6CC6240}" type="presParOf" srcId="{712661DC-E1FE-4754-998E-8A98E07EA458}" destId="{D7D394BD-1B69-4C2B-82B6-82875D79547F}" srcOrd="1" destOrd="0" presId="urn:microsoft.com/office/officeart/2005/8/layout/pList2#1"/>
    <dgm:cxn modelId="{570ABDFD-583B-4DAF-9347-8FC021691A98}" type="presParOf" srcId="{712661DC-E1FE-4754-998E-8A98E07EA458}" destId="{CA8EE6CD-CF5C-4E84-8D3C-44EEFCF4F046}" srcOrd="2" destOrd="0" presId="urn:microsoft.com/office/officeart/2005/8/layout/pList2#1"/>
    <dgm:cxn modelId="{F745ADF2-C049-424E-AFCE-206E0D8AABF7}" type="presParOf" srcId="{2D8233E3-CC6D-4F7F-B8FB-44B34E4FE7CE}" destId="{3341238F-A415-488E-A3E8-A7B091C0A9AB}" srcOrd="1" destOrd="0" presId="urn:microsoft.com/office/officeart/2005/8/layout/pList2#1"/>
    <dgm:cxn modelId="{FB09059F-640F-4FCF-AFDD-D5B818EBC4FA}" type="presParOf" srcId="{2D8233E3-CC6D-4F7F-B8FB-44B34E4FE7CE}" destId="{7BC2A1DA-3B94-4F9E-A08B-65994AEEC9B7}" srcOrd="2" destOrd="0" presId="urn:microsoft.com/office/officeart/2005/8/layout/pList2#1"/>
    <dgm:cxn modelId="{D5D2B00E-1476-444A-9F12-573B805FB733}" type="presParOf" srcId="{7BC2A1DA-3B94-4F9E-A08B-65994AEEC9B7}" destId="{BCA3F059-8496-40C6-A8BD-47C93C88662F}" srcOrd="0" destOrd="0" presId="urn:microsoft.com/office/officeart/2005/8/layout/pList2#1"/>
    <dgm:cxn modelId="{D65A4851-8212-4F8E-B1E3-0FFD01964781}" type="presParOf" srcId="{7BC2A1DA-3B94-4F9E-A08B-65994AEEC9B7}" destId="{44F42AA9-62E8-4E65-A5BF-BF8847153331}" srcOrd="1" destOrd="0" presId="urn:microsoft.com/office/officeart/2005/8/layout/pList2#1"/>
    <dgm:cxn modelId="{188C994B-140E-4EA2-9356-C72A591B239D}" type="presParOf" srcId="{7BC2A1DA-3B94-4F9E-A08B-65994AEEC9B7}" destId="{755AB4AA-3B04-4680-BE34-6C74B3C25ACA}" srcOrd="2" destOrd="0" presId="urn:microsoft.com/office/officeart/2005/8/layout/pList2#1"/>
    <dgm:cxn modelId="{355A40F7-1FF5-45D3-A2C2-4439495AE382}" type="presParOf" srcId="{2D8233E3-CC6D-4F7F-B8FB-44B34E4FE7CE}" destId="{FF835FC7-F8A1-4222-9768-5F843B1EF540}" srcOrd="3" destOrd="0" presId="urn:microsoft.com/office/officeart/2005/8/layout/pList2#1"/>
    <dgm:cxn modelId="{4F07ACF2-D444-4926-B5DB-88FBF1A94E91}" type="presParOf" srcId="{2D8233E3-CC6D-4F7F-B8FB-44B34E4FE7CE}" destId="{3C550F45-5972-4DB6-97C5-A8F5E597F9BC}" srcOrd="4" destOrd="0" presId="urn:microsoft.com/office/officeart/2005/8/layout/pList2#1"/>
    <dgm:cxn modelId="{3EB11DF7-B069-4354-8DDE-2DF45FC0C65A}" type="presParOf" srcId="{3C550F45-5972-4DB6-97C5-A8F5E597F9BC}" destId="{9DA189E2-625B-4DEC-B656-21A7E542B53F}" srcOrd="0" destOrd="0" presId="urn:microsoft.com/office/officeart/2005/8/layout/pList2#1"/>
    <dgm:cxn modelId="{51ECD578-7F04-4ACB-91B7-A048838634B7}" type="presParOf" srcId="{3C550F45-5972-4DB6-97C5-A8F5E597F9BC}" destId="{0C2A14F2-3B81-4C66-8D27-4B443503772E}" srcOrd="1" destOrd="0" presId="urn:microsoft.com/office/officeart/2005/8/layout/pList2#1"/>
    <dgm:cxn modelId="{A75AC1BF-9081-4309-9CBC-CC98D9611EED}" type="presParOf" srcId="{3C550F45-5972-4DB6-97C5-A8F5E597F9BC}" destId="{B7368D5E-AE33-4164-809E-752956BBE691}" srcOrd="2" destOrd="0" presId="urn:microsoft.com/office/officeart/2005/8/layout/pList2#1"/>
    <dgm:cxn modelId="{92663963-8E15-40C0-809C-4E5FACCD2864}" type="presParOf" srcId="{2D8233E3-CC6D-4F7F-B8FB-44B34E4FE7CE}" destId="{EC31CD88-99CF-4F08-ACD9-DF875F28E87F}" srcOrd="5" destOrd="0" presId="urn:microsoft.com/office/officeart/2005/8/layout/pList2#1"/>
    <dgm:cxn modelId="{730EFC18-59B0-4A9B-BAA7-810FBC8BCCDA}" type="presParOf" srcId="{2D8233E3-CC6D-4F7F-B8FB-44B34E4FE7CE}" destId="{08343B33-9CA4-4271-85D1-4940EBF4A6E9}" srcOrd="6" destOrd="0" presId="urn:microsoft.com/office/officeart/2005/8/layout/pList2#1"/>
    <dgm:cxn modelId="{D32170B9-C6DC-4574-9E26-B880D89FAB4C}" type="presParOf" srcId="{08343B33-9CA4-4271-85D1-4940EBF4A6E9}" destId="{7A58FBB6-8AAF-4A15-ADD1-F54191ED2F80}" srcOrd="0" destOrd="0" presId="urn:microsoft.com/office/officeart/2005/8/layout/pList2#1"/>
    <dgm:cxn modelId="{F47D4C78-FE34-431D-BD05-B7C3BAD465D4}" type="presParOf" srcId="{08343B33-9CA4-4271-85D1-4940EBF4A6E9}" destId="{C29325D4-70DE-451D-BCD5-5358F13D716D}" srcOrd="1" destOrd="0" presId="urn:microsoft.com/office/officeart/2005/8/layout/pList2#1"/>
    <dgm:cxn modelId="{B45FF3BD-384D-4422-9E52-6DDD9D47ABDC}" type="presParOf" srcId="{08343B33-9CA4-4271-85D1-4940EBF4A6E9}" destId="{E0D81BDE-F05A-4179-BF0D-63272190987F}" srcOrd="2" destOrd="0" presId="urn:microsoft.com/office/officeart/2005/8/layout/pList2#1"/>
    <dgm:cxn modelId="{E303A4EE-1C3F-404D-8561-B1DA1853EADF}" type="presParOf" srcId="{2D8233E3-CC6D-4F7F-B8FB-44B34E4FE7CE}" destId="{1F4C8C17-E538-4BC4-8913-DFAA5684B017}" srcOrd="7" destOrd="0" presId="urn:microsoft.com/office/officeart/2005/8/layout/pList2#1"/>
    <dgm:cxn modelId="{4C6A92F2-2FC1-4423-834C-F798C92AED38}" type="presParOf" srcId="{2D8233E3-CC6D-4F7F-B8FB-44B34E4FE7CE}" destId="{8FB39C8C-1BA5-4197-A6D1-38C2C7B04AAA}" srcOrd="8" destOrd="0" presId="urn:microsoft.com/office/officeart/2005/8/layout/pList2#1"/>
    <dgm:cxn modelId="{2B68BA80-6BEF-4A32-A8DA-5CBBE3A751BF}" type="presParOf" srcId="{8FB39C8C-1BA5-4197-A6D1-38C2C7B04AAA}" destId="{E4CA8786-34BB-4CE3-8E9D-1739771C5838}" srcOrd="0" destOrd="0" presId="urn:microsoft.com/office/officeart/2005/8/layout/pList2#1"/>
    <dgm:cxn modelId="{66D91D71-9AC9-42BB-A5A4-47AAEAA4C970}" type="presParOf" srcId="{8FB39C8C-1BA5-4197-A6D1-38C2C7B04AAA}" destId="{8BAF9AC1-CFF7-4549-B817-CBBEC5D04AD6}" srcOrd="1" destOrd="0" presId="urn:microsoft.com/office/officeart/2005/8/layout/pList2#1"/>
    <dgm:cxn modelId="{B07EA191-468E-4CCB-A217-2553E4CD1078}" type="presParOf" srcId="{8FB39C8C-1BA5-4197-A6D1-38C2C7B04AAA}" destId="{80B3C4F4-285C-49B9-8C67-72CCF5CCE58A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621D43-8437-48AD-A906-142B70109C7A}" type="doc">
      <dgm:prSet loTypeId="urn:microsoft.com/office/officeart/2005/8/layout/vList4#1" loCatId="list" qsTypeId="urn:microsoft.com/office/officeart/2005/8/quickstyle/simple1" qsCatId="simple" csTypeId="urn:microsoft.com/office/officeart/2005/8/colors/colorful3" csCatId="colorful" phldr="1"/>
      <dgm:spPr/>
    </dgm:pt>
    <dgm:pt modelId="{D316C82B-7038-41BB-9057-3025618D8F22}">
      <dgm:prSet phldrT="[Text]"/>
      <dgm:spPr/>
      <dgm:t>
        <a:bodyPr/>
        <a:lstStyle/>
        <a:p>
          <a:r>
            <a:rPr lang="bg-BG" dirty="0" smtClean="0"/>
            <a:t>Решаване на комплексни проблеми</a:t>
          </a:r>
          <a:endParaRPr lang="en-US" dirty="0"/>
        </a:p>
      </dgm:t>
    </dgm:pt>
    <dgm:pt modelId="{4AD6CA57-8AE5-4A2B-B503-0F6AD990C91C}" type="parTrans" cxnId="{50D3739D-0782-4008-A0C9-F6922626C4FC}">
      <dgm:prSet/>
      <dgm:spPr/>
      <dgm:t>
        <a:bodyPr/>
        <a:lstStyle/>
        <a:p>
          <a:endParaRPr lang="en-US"/>
        </a:p>
      </dgm:t>
    </dgm:pt>
    <dgm:pt modelId="{5FCBDD1A-195E-424F-A4C0-EB0A3215A608}" type="sibTrans" cxnId="{50D3739D-0782-4008-A0C9-F6922626C4FC}">
      <dgm:prSet/>
      <dgm:spPr/>
      <dgm:t>
        <a:bodyPr/>
        <a:lstStyle/>
        <a:p>
          <a:endParaRPr lang="en-US"/>
        </a:p>
      </dgm:t>
    </dgm:pt>
    <dgm:pt modelId="{783629EE-B27E-4201-92CA-71101B03FF72}">
      <dgm:prSet phldrT="[Text]"/>
      <dgm:spPr/>
      <dgm:t>
        <a:bodyPr/>
        <a:lstStyle/>
        <a:p>
          <a:r>
            <a:rPr lang="bg-BG" dirty="0" smtClean="0"/>
            <a:t>Решаване на динамично променящи се проблеми</a:t>
          </a:r>
          <a:endParaRPr lang="en-US" dirty="0"/>
        </a:p>
      </dgm:t>
    </dgm:pt>
    <dgm:pt modelId="{B1D4A311-C6E6-40BE-90FA-55F70DBDC1C8}" type="parTrans" cxnId="{B02BF2C2-634F-473B-B6A6-850281234392}">
      <dgm:prSet/>
      <dgm:spPr/>
      <dgm:t>
        <a:bodyPr/>
        <a:lstStyle/>
        <a:p>
          <a:endParaRPr lang="en-US"/>
        </a:p>
      </dgm:t>
    </dgm:pt>
    <dgm:pt modelId="{F5383E2D-4A91-4328-860A-CD699BFAF859}" type="sibTrans" cxnId="{B02BF2C2-634F-473B-B6A6-850281234392}">
      <dgm:prSet/>
      <dgm:spPr/>
      <dgm:t>
        <a:bodyPr/>
        <a:lstStyle/>
        <a:p>
          <a:endParaRPr lang="en-US"/>
        </a:p>
      </dgm:t>
    </dgm:pt>
    <dgm:pt modelId="{F33DD096-897F-40DF-A889-8A6CCD0D4403}">
      <dgm:prSet phldrT="[Text]"/>
      <dgm:spPr/>
      <dgm:t>
        <a:bodyPr/>
        <a:lstStyle/>
        <a:p>
          <a:r>
            <a:rPr lang="bg-BG" dirty="0" smtClean="0"/>
            <a:t>Богатство на езика</a:t>
          </a:r>
          <a:endParaRPr lang="en-US" dirty="0"/>
        </a:p>
      </dgm:t>
    </dgm:pt>
    <dgm:pt modelId="{6A5B86FD-634D-40B0-BA65-47DED227795A}" type="parTrans" cxnId="{AB8B7E40-5412-423E-BD82-97AD84FBEB5B}">
      <dgm:prSet/>
      <dgm:spPr/>
      <dgm:t>
        <a:bodyPr/>
        <a:lstStyle/>
        <a:p>
          <a:endParaRPr lang="en-US"/>
        </a:p>
      </dgm:t>
    </dgm:pt>
    <dgm:pt modelId="{F1190694-B286-4E23-B138-B5158266CB14}" type="sibTrans" cxnId="{AB8B7E40-5412-423E-BD82-97AD84FBEB5B}">
      <dgm:prSet/>
      <dgm:spPr/>
      <dgm:t>
        <a:bodyPr/>
        <a:lstStyle/>
        <a:p>
          <a:endParaRPr lang="en-US"/>
        </a:p>
      </dgm:t>
    </dgm:pt>
    <dgm:pt modelId="{7A46B1D9-3C68-4857-8AEB-80110C5A73C0}">
      <dgm:prSet phldrT="[Text]"/>
      <dgm:spPr/>
      <dgm:t>
        <a:bodyPr/>
        <a:lstStyle/>
        <a:p>
          <a:r>
            <a:rPr lang="bg-BG" dirty="0" smtClean="0"/>
            <a:t> Извеждане на приоритети в стратегически план</a:t>
          </a:r>
          <a:endParaRPr lang="en-US" dirty="0"/>
        </a:p>
      </dgm:t>
    </dgm:pt>
    <dgm:pt modelId="{55A74921-17AF-4BBB-8504-B83B210B2E94}" type="sibTrans" cxnId="{633C551D-2C7B-4721-923B-5BEAD65F7FE1}">
      <dgm:prSet/>
      <dgm:spPr/>
      <dgm:t>
        <a:bodyPr/>
        <a:lstStyle/>
        <a:p>
          <a:endParaRPr lang="en-US"/>
        </a:p>
      </dgm:t>
    </dgm:pt>
    <dgm:pt modelId="{AA545EAF-F58A-4B22-B72C-96DAA94A96AD}" type="parTrans" cxnId="{633C551D-2C7B-4721-923B-5BEAD65F7FE1}">
      <dgm:prSet/>
      <dgm:spPr/>
      <dgm:t>
        <a:bodyPr/>
        <a:lstStyle/>
        <a:p>
          <a:endParaRPr lang="en-US"/>
        </a:p>
      </dgm:t>
    </dgm:pt>
    <dgm:pt modelId="{F6778300-6062-4123-B8F5-AA010AA093B1}">
      <dgm:prSet phldrT="[Text]"/>
      <dgm:spPr/>
      <dgm:t>
        <a:bodyPr/>
        <a:lstStyle/>
        <a:p>
          <a:r>
            <a:rPr lang="bg-BG" dirty="0" smtClean="0"/>
            <a:t> Функционален анализ на администрация</a:t>
          </a:r>
          <a:endParaRPr lang="en-US" dirty="0"/>
        </a:p>
      </dgm:t>
    </dgm:pt>
    <dgm:pt modelId="{50AB3F94-F7C6-49AB-942E-CF53B1B0D197}" type="parTrans" cxnId="{6CF6D3D4-6202-49A8-8506-B11B9A3EE9F3}">
      <dgm:prSet/>
      <dgm:spPr/>
      <dgm:t>
        <a:bodyPr/>
        <a:lstStyle/>
        <a:p>
          <a:endParaRPr lang="en-US"/>
        </a:p>
      </dgm:t>
    </dgm:pt>
    <dgm:pt modelId="{DE197E51-36F4-47A8-97D4-5F2D146E7CA2}" type="sibTrans" cxnId="{6CF6D3D4-6202-49A8-8506-B11B9A3EE9F3}">
      <dgm:prSet/>
      <dgm:spPr/>
      <dgm:t>
        <a:bodyPr/>
        <a:lstStyle/>
        <a:p>
          <a:endParaRPr lang="en-US"/>
        </a:p>
      </dgm:t>
    </dgm:pt>
    <dgm:pt modelId="{9377372A-5C7F-4C14-86D5-35FBDD59B60B}">
      <dgm:prSet phldrT="[Text]"/>
      <dgm:spPr/>
      <dgm:t>
        <a:bodyPr/>
        <a:lstStyle/>
        <a:p>
          <a:r>
            <a:rPr lang="bg-BG" dirty="0" smtClean="0"/>
            <a:t> Организиране на информационна кампания </a:t>
          </a:r>
          <a:endParaRPr lang="en-US" dirty="0"/>
        </a:p>
      </dgm:t>
    </dgm:pt>
    <dgm:pt modelId="{5D34C6A6-ECD4-41B6-9CB4-706C28EF4A51}" type="parTrans" cxnId="{8C9EF689-65BC-451F-8EA2-6D581D959A81}">
      <dgm:prSet/>
      <dgm:spPr/>
      <dgm:t>
        <a:bodyPr/>
        <a:lstStyle/>
        <a:p>
          <a:endParaRPr lang="en-US"/>
        </a:p>
      </dgm:t>
    </dgm:pt>
    <dgm:pt modelId="{E63EB95A-B4B8-42F4-8B67-D7197F522F52}" type="sibTrans" cxnId="{8C9EF689-65BC-451F-8EA2-6D581D959A81}">
      <dgm:prSet/>
      <dgm:spPr/>
      <dgm:t>
        <a:bodyPr/>
        <a:lstStyle/>
        <a:p>
          <a:endParaRPr lang="en-US"/>
        </a:p>
      </dgm:t>
    </dgm:pt>
    <dgm:pt modelId="{CA863916-CE0A-43E6-AF57-8E9801C2066F}">
      <dgm:prSet phldrT="[Text]"/>
      <dgm:spPr/>
      <dgm:t>
        <a:bodyPr/>
        <a:lstStyle/>
        <a:p>
          <a:r>
            <a:rPr lang="bg-BG" dirty="0" smtClean="0"/>
            <a:t>Управление на процеси </a:t>
          </a:r>
          <a:endParaRPr lang="en-US" dirty="0"/>
        </a:p>
      </dgm:t>
    </dgm:pt>
    <dgm:pt modelId="{97748814-2DBC-4F77-BCCE-0EF0A99D592C}" type="parTrans" cxnId="{FF4B229E-EA67-4B2E-9AE2-C05D19061B58}">
      <dgm:prSet/>
      <dgm:spPr/>
      <dgm:t>
        <a:bodyPr/>
        <a:lstStyle/>
        <a:p>
          <a:endParaRPr lang="en-US"/>
        </a:p>
      </dgm:t>
    </dgm:pt>
    <dgm:pt modelId="{9808DB4C-1189-40B1-BC7E-4B0BEC969880}" type="sibTrans" cxnId="{FF4B229E-EA67-4B2E-9AE2-C05D19061B58}">
      <dgm:prSet/>
      <dgm:spPr/>
      <dgm:t>
        <a:bodyPr/>
        <a:lstStyle/>
        <a:p>
          <a:endParaRPr lang="en-US"/>
        </a:p>
      </dgm:t>
    </dgm:pt>
    <dgm:pt modelId="{656D9D8E-EA67-4DDF-B344-4400FF65EAD3}">
      <dgm:prSet phldrT="[Text]"/>
      <dgm:spPr/>
      <dgm:t>
        <a:bodyPr/>
        <a:lstStyle/>
        <a:p>
          <a:r>
            <a:rPr lang="bg-BG" dirty="0" smtClean="0"/>
            <a:t>Съставяне на изречения</a:t>
          </a:r>
          <a:endParaRPr lang="en-US" dirty="0"/>
        </a:p>
      </dgm:t>
    </dgm:pt>
    <dgm:pt modelId="{0896BCD1-5CA3-4C0F-A4A2-75494D782E88}" type="parTrans" cxnId="{0F70D052-F1C8-436B-AB2F-A125DCBC748D}">
      <dgm:prSet/>
      <dgm:spPr/>
      <dgm:t>
        <a:bodyPr/>
        <a:lstStyle/>
        <a:p>
          <a:endParaRPr lang="en-US"/>
        </a:p>
      </dgm:t>
    </dgm:pt>
    <dgm:pt modelId="{763D2C7F-C707-48F6-A69D-60F597E23525}" type="sibTrans" cxnId="{0F70D052-F1C8-436B-AB2F-A125DCBC748D}">
      <dgm:prSet/>
      <dgm:spPr/>
      <dgm:t>
        <a:bodyPr/>
        <a:lstStyle/>
        <a:p>
          <a:endParaRPr lang="en-US"/>
        </a:p>
      </dgm:t>
    </dgm:pt>
    <dgm:pt modelId="{2688CDB1-3020-4845-978B-EBFD12A25273}">
      <dgm:prSet phldrT="[Text]"/>
      <dgm:spPr/>
      <dgm:t>
        <a:bodyPr/>
        <a:lstStyle/>
        <a:p>
          <a:r>
            <a:rPr lang="bg-BG" dirty="0" smtClean="0"/>
            <a:t>Категоризиране</a:t>
          </a:r>
          <a:endParaRPr lang="en-US" dirty="0"/>
        </a:p>
      </dgm:t>
    </dgm:pt>
    <dgm:pt modelId="{473D8BD8-4A3A-4D3D-A50E-58631724BB48}" type="parTrans" cxnId="{BE59509A-897F-4218-AB1F-4C61C9763565}">
      <dgm:prSet/>
      <dgm:spPr/>
      <dgm:t>
        <a:bodyPr/>
        <a:lstStyle/>
        <a:p>
          <a:endParaRPr lang="en-US"/>
        </a:p>
      </dgm:t>
    </dgm:pt>
    <dgm:pt modelId="{0B1FD3FA-A69D-4C55-A24A-800843039A36}" type="sibTrans" cxnId="{BE59509A-897F-4218-AB1F-4C61C9763565}">
      <dgm:prSet/>
      <dgm:spPr/>
      <dgm:t>
        <a:bodyPr/>
        <a:lstStyle/>
        <a:p>
          <a:endParaRPr lang="en-US"/>
        </a:p>
      </dgm:t>
    </dgm:pt>
    <dgm:pt modelId="{138D3D04-9ECE-41A2-99EB-E521E9C86EE4}">
      <dgm:prSet phldrT="[Text]"/>
      <dgm:spPr/>
      <dgm:t>
        <a:bodyPr/>
        <a:lstStyle/>
        <a:p>
          <a:pPr algn="l"/>
          <a:r>
            <a:rPr lang="bg-BG" dirty="0" smtClean="0"/>
            <a:t>Богатство на идеи</a:t>
          </a:r>
          <a:endParaRPr lang="en-US" dirty="0"/>
        </a:p>
      </dgm:t>
    </dgm:pt>
    <dgm:pt modelId="{79F66223-057F-451A-8F31-0468FB8A7944}" type="parTrans" cxnId="{23DF45DE-E378-44DC-BBBF-CDF7C77086D3}">
      <dgm:prSet/>
      <dgm:spPr/>
      <dgm:t>
        <a:bodyPr/>
        <a:lstStyle/>
        <a:p>
          <a:endParaRPr lang="en-US"/>
        </a:p>
      </dgm:t>
    </dgm:pt>
    <dgm:pt modelId="{28C82BFF-F9E3-4D34-8641-41CB8AB0D99F}" type="sibTrans" cxnId="{23DF45DE-E378-44DC-BBBF-CDF7C77086D3}">
      <dgm:prSet/>
      <dgm:spPr/>
      <dgm:t>
        <a:bodyPr/>
        <a:lstStyle/>
        <a:p>
          <a:endParaRPr lang="en-US"/>
        </a:p>
      </dgm:t>
    </dgm:pt>
    <dgm:pt modelId="{CBD30130-7074-4F90-A112-35F6E1519251}">
      <dgm:prSet phldrT="[Text]"/>
      <dgm:spPr/>
      <dgm:t>
        <a:bodyPr/>
        <a:lstStyle/>
        <a:p>
          <a:pPr algn="l"/>
          <a:r>
            <a:rPr lang="bg-BG" dirty="0" smtClean="0"/>
            <a:t>Генериране на хипотези</a:t>
          </a:r>
          <a:endParaRPr lang="en-US" dirty="0"/>
        </a:p>
      </dgm:t>
    </dgm:pt>
    <dgm:pt modelId="{EF6492A5-189B-437F-A0D2-942B4F006871}" type="parTrans" cxnId="{6C70E04D-3425-4BCA-84CD-20398BC21D1E}">
      <dgm:prSet/>
      <dgm:spPr/>
      <dgm:t>
        <a:bodyPr/>
        <a:lstStyle/>
        <a:p>
          <a:endParaRPr lang="en-US"/>
        </a:p>
      </dgm:t>
    </dgm:pt>
    <dgm:pt modelId="{DB0E749B-A812-4264-B5FF-814ECA965480}" type="sibTrans" cxnId="{6C70E04D-3425-4BCA-84CD-20398BC21D1E}">
      <dgm:prSet/>
      <dgm:spPr/>
      <dgm:t>
        <a:bodyPr/>
        <a:lstStyle/>
        <a:p>
          <a:endParaRPr lang="en-US"/>
        </a:p>
      </dgm:t>
    </dgm:pt>
    <dgm:pt modelId="{DA838095-82F0-4BF3-A5C8-06C741E812D1}">
      <dgm:prSet phldrT="[Text]"/>
      <dgm:spPr/>
      <dgm:t>
        <a:bodyPr/>
        <a:lstStyle/>
        <a:p>
          <a:pPr algn="l"/>
          <a:r>
            <a:rPr lang="bg-BG" dirty="0" smtClean="0"/>
            <a:t>Откриване на причинно-следствени връзки</a:t>
          </a:r>
          <a:endParaRPr lang="en-US" dirty="0"/>
        </a:p>
      </dgm:t>
    </dgm:pt>
    <dgm:pt modelId="{F3BD64D1-61E8-47EA-9A2C-13E5A25A2F99}" type="parTrans" cxnId="{694B4F15-DFA9-41BC-A006-7786F4C3962A}">
      <dgm:prSet/>
      <dgm:spPr/>
      <dgm:t>
        <a:bodyPr/>
        <a:lstStyle/>
        <a:p>
          <a:endParaRPr lang="en-US"/>
        </a:p>
      </dgm:t>
    </dgm:pt>
    <dgm:pt modelId="{8F654D8A-F9BE-41C4-811D-58A9FA7EE8B4}" type="sibTrans" cxnId="{694B4F15-DFA9-41BC-A006-7786F4C3962A}">
      <dgm:prSet/>
      <dgm:spPr/>
      <dgm:t>
        <a:bodyPr/>
        <a:lstStyle/>
        <a:p>
          <a:endParaRPr lang="en-US"/>
        </a:p>
      </dgm:t>
    </dgm:pt>
    <dgm:pt modelId="{3206C7C8-3DC6-4E3E-9292-6A4FE8D42BDC}">
      <dgm:prSet phldrT="[Text]"/>
      <dgm:spPr/>
      <dgm:t>
        <a:bodyPr/>
        <a:lstStyle/>
        <a:p>
          <a:r>
            <a:rPr lang="bg-BG" dirty="0" smtClean="0"/>
            <a:t> Управление на ресурси</a:t>
          </a:r>
          <a:endParaRPr lang="en-US" dirty="0"/>
        </a:p>
      </dgm:t>
    </dgm:pt>
    <dgm:pt modelId="{0751C1A2-524E-47EB-80A8-77A10B364F64}" type="parTrans" cxnId="{D7449D91-7728-4AA7-9F06-C24CDC78AFE6}">
      <dgm:prSet/>
      <dgm:spPr/>
      <dgm:t>
        <a:bodyPr/>
        <a:lstStyle/>
        <a:p>
          <a:endParaRPr lang="en-US"/>
        </a:p>
      </dgm:t>
    </dgm:pt>
    <dgm:pt modelId="{C9C67ECB-B6E0-41C2-A4AD-0DE5AA541EF9}" type="sibTrans" cxnId="{D7449D91-7728-4AA7-9F06-C24CDC78AFE6}">
      <dgm:prSet/>
      <dgm:spPr/>
      <dgm:t>
        <a:bodyPr/>
        <a:lstStyle/>
        <a:p>
          <a:endParaRPr lang="en-US"/>
        </a:p>
      </dgm:t>
    </dgm:pt>
    <dgm:pt modelId="{5915177B-3CBE-40F7-B4FB-BBC9874552AD}" type="pres">
      <dgm:prSet presAssocID="{D6621D43-8437-48AD-A906-142B70109C7A}" presName="linear" presStyleCnt="0">
        <dgm:presLayoutVars>
          <dgm:dir/>
          <dgm:resizeHandles val="exact"/>
        </dgm:presLayoutVars>
      </dgm:prSet>
      <dgm:spPr/>
    </dgm:pt>
    <dgm:pt modelId="{581DF6E5-C3A5-46EC-AB3D-E499C0772F2F}" type="pres">
      <dgm:prSet presAssocID="{D316C82B-7038-41BB-9057-3025618D8F22}" presName="comp" presStyleCnt="0"/>
      <dgm:spPr/>
    </dgm:pt>
    <dgm:pt modelId="{2973E949-1F78-470F-A392-E76E26D39BFD}" type="pres">
      <dgm:prSet presAssocID="{D316C82B-7038-41BB-9057-3025618D8F22}" presName="box" presStyleLbl="node1" presStyleIdx="0" presStyleCnt="4"/>
      <dgm:spPr/>
      <dgm:t>
        <a:bodyPr/>
        <a:lstStyle/>
        <a:p>
          <a:endParaRPr lang="en-US"/>
        </a:p>
      </dgm:t>
    </dgm:pt>
    <dgm:pt modelId="{D00FA35A-132E-4627-983C-739BEEFDEA31}" type="pres">
      <dgm:prSet presAssocID="{D316C82B-7038-41BB-9057-3025618D8F22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ABDEBC5-64CF-44D5-A67D-88B9ED6D98BF}" type="pres">
      <dgm:prSet presAssocID="{D316C82B-7038-41BB-9057-3025618D8F22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8C0AEE-D430-40D6-A11D-37776FAF34D5}" type="pres">
      <dgm:prSet presAssocID="{5FCBDD1A-195E-424F-A4C0-EB0A3215A608}" presName="spacer" presStyleCnt="0"/>
      <dgm:spPr/>
    </dgm:pt>
    <dgm:pt modelId="{F2715A9E-53C8-4149-9A45-7CA5BE6F8B97}" type="pres">
      <dgm:prSet presAssocID="{783629EE-B27E-4201-92CA-71101B03FF72}" presName="comp" presStyleCnt="0"/>
      <dgm:spPr/>
    </dgm:pt>
    <dgm:pt modelId="{8C828379-7A39-4C86-B473-E210EAD92DA2}" type="pres">
      <dgm:prSet presAssocID="{783629EE-B27E-4201-92CA-71101B03FF72}" presName="box" presStyleLbl="node1" presStyleIdx="1" presStyleCnt="4"/>
      <dgm:spPr/>
      <dgm:t>
        <a:bodyPr/>
        <a:lstStyle/>
        <a:p>
          <a:endParaRPr lang="en-US"/>
        </a:p>
      </dgm:t>
    </dgm:pt>
    <dgm:pt modelId="{8DB2C184-1532-4B6C-8DC9-06C56E88A306}" type="pres">
      <dgm:prSet presAssocID="{783629EE-B27E-4201-92CA-71101B03FF72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02A684B-D38E-49C5-B2A4-A9EA0553A469}" type="pres">
      <dgm:prSet presAssocID="{783629EE-B27E-4201-92CA-71101B03FF72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52D5E1-DE3B-49A7-9423-760295ACD365}" type="pres">
      <dgm:prSet presAssocID="{F5383E2D-4A91-4328-860A-CD699BFAF859}" presName="spacer" presStyleCnt="0"/>
      <dgm:spPr/>
    </dgm:pt>
    <dgm:pt modelId="{0E0B3E12-FCE5-42BA-8719-666CCD9DF3F6}" type="pres">
      <dgm:prSet presAssocID="{F33DD096-897F-40DF-A889-8A6CCD0D4403}" presName="comp" presStyleCnt="0"/>
      <dgm:spPr/>
    </dgm:pt>
    <dgm:pt modelId="{065CC907-2C2F-4301-A608-676E3B14F2E7}" type="pres">
      <dgm:prSet presAssocID="{F33DD096-897F-40DF-A889-8A6CCD0D4403}" presName="box" presStyleLbl="node1" presStyleIdx="2" presStyleCnt="4"/>
      <dgm:spPr/>
      <dgm:t>
        <a:bodyPr/>
        <a:lstStyle/>
        <a:p>
          <a:endParaRPr lang="en-US"/>
        </a:p>
      </dgm:t>
    </dgm:pt>
    <dgm:pt modelId="{99EABAB6-8CF6-47F2-BC06-FCEDE344EA9F}" type="pres">
      <dgm:prSet presAssocID="{F33DD096-897F-40DF-A889-8A6CCD0D4403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EE6D0C6-5036-48E3-9BC5-BB4FD76DCCBB}" type="pres">
      <dgm:prSet presAssocID="{F33DD096-897F-40DF-A889-8A6CCD0D4403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88034A-78E0-46FD-BC5A-E647BD2A503E}" type="pres">
      <dgm:prSet presAssocID="{F1190694-B286-4E23-B138-B5158266CB14}" presName="spacer" presStyleCnt="0"/>
      <dgm:spPr/>
    </dgm:pt>
    <dgm:pt modelId="{67890C86-FC78-44E3-99F5-A5CED3718F00}" type="pres">
      <dgm:prSet presAssocID="{138D3D04-9ECE-41A2-99EB-E521E9C86EE4}" presName="comp" presStyleCnt="0"/>
      <dgm:spPr/>
    </dgm:pt>
    <dgm:pt modelId="{CC71A0ED-A35D-4352-A5BC-D32830C93F09}" type="pres">
      <dgm:prSet presAssocID="{138D3D04-9ECE-41A2-99EB-E521E9C86EE4}" presName="box" presStyleLbl="node1" presStyleIdx="3" presStyleCnt="4"/>
      <dgm:spPr/>
      <dgm:t>
        <a:bodyPr/>
        <a:lstStyle/>
        <a:p>
          <a:endParaRPr lang="en-US"/>
        </a:p>
      </dgm:t>
    </dgm:pt>
    <dgm:pt modelId="{7DDC317C-73C2-4924-9944-80512FA36668}" type="pres">
      <dgm:prSet presAssocID="{138D3D04-9ECE-41A2-99EB-E521E9C86EE4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E246BD74-E78E-40F1-BA1D-90A8A8EC67A2}" type="pres">
      <dgm:prSet presAssocID="{138D3D04-9ECE-41A2-99EB-E521E9C86EE4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2CE07C-7AE6-4D89-BCF3-68734C8F4F86}" type="presOf" srcId="{138D3D04-9ECE-41A2-99EB-E521E9C86EE4}" destId="{CC71A0ED-A35D-4352-A5BC-D32830C93F09}" srcOrd="0" destOrd="0" presId="urn:microsoft.com/office/officeart/2005/8/layout/vList4#1"/>
    <dgm:cxn modelId="{26137A16-1EE1-4416-8491-2429DD7DFFF1}" type="presOf" srcId="{2688CDB1-3020-4845-978B-EBFD12A25273}" destId="{AEE6D0C6-5036-48E3-9BC5-BB4FD76DCCBB}" srcOrd="1" destOrd="2" presId="urn:microsoft.com/office/officeart/2005/8/layout/vList4#1"/>
    <dgm:cxn modelId="{94794D65-9F61-4720-99DD-733BA2838540}" type="presOf" srcId="{7A46B1D9-3C68-4857-8AEB-80110C5A73C0}" destId="{4ABDEBC5-64CF-44D5-A67D-88B9ED6D98BF}" srcOrd="1" destOrd="1" presId="urn:microsoft.com/office/officeart/2005/8/layout/vList4#1"/>
    <dgm:cxn modelId="{7A299AF2-5597-4053-A540-66DCBA5B3659}" type="presOf" srcId="{DA838095-82F0-4BF3-A5C8-06C741E812D1}" destId="{E246BD74-E78E-40F1-BA1D-90A8A8EC67A2}" srcOrd="1" destOrd="2" presId="urn:microsoft.com/office/officeart/2005/8/layout/vList4#1"/>
    <dgm:cxn modelId="{DC97268B-6569-41B1-BC6D-9155E7262393}" type="presOf" srcId="{F6778300-6062-4123-B8F5-AA010AA093B1}" destId="{4ABDEBC5-64CF-44D5-A67D-88B9ED6D98BF}" srcOrd="1" destOrd="2" presId="urn:microsoft.com/office/officeart/2005/8/layout/vList4#1"/>
    <dgm:cxn modelId="{694B4F15-DFA9-41BC-A006-7786F4C3962A}" srcId="{138D3D04-9ECE-41A2-99EB-E521E9C86EE4}" destId="{DA838095-82F0-4BF3-A5C8-06C741E812D1}" srcOrd="1" destOrd="0" parTransId="{F3BD64D1-61E8-47EA-9A2C-13E5A25A2F99}" sibTransId="{8F654D8A-F9BE-41C4-811D-58A9FA7EE8B4}"/>
    <dgm:cxn modelId="{4A9EC3CD-BFE2-413D-B824-ECC2C6C90033}" type="presOf" srcId="{D316C82B-7038-41BB-9057-3025618D8F22}" destId="{2973E949-1F78-470F-A392-E76E26D39BFD}" srcOrd="0" destOrd="0" presId="urn:microsoft.com/office/officeart/2005/8/layout/vList4#1"/>
    <dgm:cxn modelId="{0F70D052-F1C8-436B-AB2F-A125DCBC748D}" srcId="{F33DD096-897F-40DF-A889-8A6CCD0D4403}" destId="{656D9D8E-EA67-4DDF-B344-4400FF65EAD3}" srcOrd="0" destOrd="0" parTransId="{0896BCD1-5CA3-4C0F-A4A2-75494D782E88}" sibTransId="{763D2C7F-C707-48F6-A69D-60F597E23525}"/>
    <dgm:cxn modelId="{50D3739D-0782-4008-A0C9-F6922626C4FC}" srcId="{D6621D43-8437-48AD-A906-142B70109C7A}" destId="{D316C82B-7038-41BB-9057-3025618D8F22}" srcOrd="0" destOrd="0" parTransId="{4AD6CA57-8AE5-4A2B-B503-0F6AD990C91C}" sibTransId="{5FCBDD1A-195E-424F-A4C0-EB0A3215A608}"/>
    <dgm:cxn modelId="{48645A2A-325D-4059-A3EF-E8C7DF84066A}" type="presOf" srcId="{138D3D04-9ECE-41A2-99EB-E521E9C86EE4}" destId="{E246BD74-E78E-40F1-BA1D-90A8A8EC67A2}" srcOrd="1" destOrd="0" presId="urn:microsoft.com/office/officeart/2005/8/layout/vList4#1"/>
    <dgm:cxn modelId="{A09915A1-A441-4A84-81C3-9651505F75EC}" type="presOf" srcId="{9377372A-5C7F-4C14-86D5-35FBDD59B60B}" destId="{4ABDEBC5-64CF-44D5-A67D-88B9ED6D98BF}" srcOrd="1" destOrd="3" presId="urn:microsoft.com/office/officeart/2005/8/layout/vList4#1"/>
    <dgm:cxn modelId="{FDDFB8BC-A136-432B-9AE8-9C06BFC432C9}" type="presOf" srcId="{D6621D43-8437-48AD-A906-142B70109C7A}" destId="{5915177B-3CBE-40F7-B4FB-BBC9874552AD}" srcOrd="0" destOrd="0" presId="urn:microsoft.com/office/officeart/2005/8/layout/vList4#1"/>
    <dgm:cxn modelId="{F505147A-4CAB-453D-BD95-30D378977ACE}" type="presOf" srcId="{F33DD096-897F-40DF-A889-8A6CCD0D4403}" destId="{AEE6D0C6-5036-48E3-9BC5-BB4FD76DCCBB}" srcOrd="1" destOrd="0" presId="urn:microsoft.com/office/officeart/2005/8/layout/vList4#1"/>
    <dgm:cxn modelId="{D4E29D61-2FA4-4C68-9A03-C03E66D875DC}" type="presOf" srcId="{CA863916-CE0A-43E6-AF57-8E9801C2066F}" destId="{8C828379-7A39-4C86-B473-E210EAD92DA2}" srcOrd="0" destOrd="1" presId="urn:microsoft.com/office/officeart/2005/8/layout/vList4#1"/>
    <dgm:cxn modelId="{3ACEA439-8895-4DBC-AF69-9BF6A3B12FBD}" type="presOf" srcId="{2688CDB1-3020-4845-978B-EBFD12A25273}" destId="{065CC907-2C2F-4301-A608-676E3B14F2E7}" srcOrd="0" destOrd="2" presId="urn:microsoft.com/office/officeart/2005/8/layout/vList4#1"/>
    <dgm:cxn modelId="{872F2EDE-049B-4144-A8F9-E092929DE047}" type="presOf" srcId="{656D9D8E-EA67-4DDF-B344-4400FF65EAD3}" destId="{065CC907-2C2F-4301-A608-676E3B14F2E7}" srcOrd="0" destOrd="1" presId="urn:microsoft.com/office/officeart/2005/8/layout/vList4#1"/>
    <dgm:cxn modelId="{9AB79BCA-673A-445D-B833-0853006E2643}" type="presOf" srcId="{F33DD096-897F-40DF-A889-8A6CCD0D4403}" destId="{065CC907-2C2F-4301-A608-676E3B14F2E7}" srcOrd="0" destOrd="0" presId="urn:microsoft.com/office/officeart/2005/8/layout/vList4#1"/>
    <dgm:cxn modelId="{BA0ED9A3-2610-4386-8776-16F6D173ED40}" type="presOf" srcId="{CBD30130-7074-4F90-A112-35F6E1519251}" destId="{CC71A0ED-A35D-4352-A5BC-D32830C93F09}" srcOrd="0" destOrd="1" presId="urn:microsoft.com/office/officeart/2005/8/layout/vList4#1"/>
    <dgm:cxn modelId="{C7ABF977-9DC6-496C-AB33-4F7D62EC56D1}" type="presOf" srcId="{783629EE-B27E-4201-92CA-71101B03FF72}" destId="{8C828379-7A39-4C86-B473-E210EAD92DA2}" srcOrd="0" destOrd="0" presId="urn:microsoft.com/office/officeart/2005/8/layout/vList4#1"/>
    <dgm:cxn modelId="{A9CF8C30-533C-4113-ABAF-825E479DE222}" type="presOf" srcId="{CBD30130-7074-4F90-A112-35F6E1519251}" destId="{E246BD74-E78E-40F1-BA1D-90A8A8EC67A2}" srcOrd="1" destOrd="1" presId="urn:microsoft.com/office/officeart/2005/8/layout/vList4#1"/>
    <dgm:cxn modelId="{FF4B229E-EA67-4B2E-9AE2-C05D19061B58}" srcId="{783629EE-B27E-4201-92CA-71101B03FF72}" destId="{CA863916-CE0A-43E6-AF57-8E9801C2066F}" srcOrd="0" destOrd="0" parTransId="{97748814-2DBC-4F77-BCCE-0EF0A99D592C}" sibTransId="{9808DB4C-1189-40B1-BC7E-4B0BEC969880}"/>
    <dgm:cxn modelId="{633C551D-2C7B-4721-923B-5BEAD65F7FE1}" srcId="{D316C82B-7038-41BB-9057-3025618D8F22}" destId="{7A46B1D9-3C68-4857-8AEB-80110C5A73C0}" srcOrd="0" destOrd="0" parTransId="{AA545EAF-F58A-4B22-B72C-96DAA94A96AD}" sibTransId="{55A74921-17AF-4BBB-8504-B83B210B2E94}"/>
    <dgm:cxn modelId="{6CF6D3D4-6202-49A8-8506-B11B9A3EE9F3}" srcId="{D316C82B-7038-41BB-9057-3025618D8F22}" destId="{F6778300-6062-4123-B8F5-AA010AA093B1}" srcOrd="1" destOrd="0" parTransId="{50AB3F94-F7C6-49AB-942E-CF53B1B0D197}" sibTransId="{DE197E51-36F4-47A8-97D4-5F2D146E7CA2}"/>
    <dgm:cxn modelId="{7646D433-DEF0-4FB5-9060-0E2173098C79}" type="presOf" srcId="{7A46B1D9-3C68-4857-8AEB-80110C5A73C0}" destId="{2973E949-1F78-470F-A392-E76E26D39BFD}" srcOrd="0" destOrd="1" presId="urn:microsoft.com/office/officeart/2005/8/layout/vList4#1"/>
    <dgm:cxn modelId="{DFCBB551-F0D4-47E8-B4EB-6E61A293723A}" type="presOf" srcId="{F6778300-6062-4123-B8F5-AA010AA093B1}" destId="{2973E949-1F78-470F-A392-E76E26D39BFD}" srcOrd="0" destOrd="2" presId="urn:microsoft.com/office/officeart/2005/8/layout/vList4#1"/>
    <dgm:cxn modelId="{13BF73EB-49E9-4549-A589-4A314A051452}" type="presOf" srcId="{DA838095-82F0-4BF3-A5C8-06C741E812D1}" destId="{CC71A0ED-A35D-4352-A5BC-D32830C93F09}" srcOrd="0" destOrd="2" presId="urn:microsoft.com/office/officeart/2005/8/layout/vList4#1"/>
    <dgm:cxn modelId="{7D879188-4C0C-4933-8434-9193EACD99EF}" type="presOf" srcId="{3206C7C8-3DC6-4E3E-9292-6A4FE8D42BDC}" destId="{702A684B-D38E-49C5-B2A4-A9EA0553A469}" srcOrd="1" destOrd="2" presId="urn:microsoft.com/office/officeart/2005/8/layout/vList4#1"/>
    <dgm:cxn modelId="{BE59509A-897F-4218-AB1F-4C61C9763565}" srcId="{F33DD096-897F-40DF-A889-8A6CCD0D4403}" destId="{2688CDB1-3020-4845-978B-EBFD12A25273}" srcOrd="1" destOrd="0" parTransId="{473D8BD8-4A3A-4D3D-A50E-58631724BB48}" sibTransId="{0B1FD3FA-A69D-4C55-A24A-800843039A36}"/>
    <dgm:cxn modelId="{D7449D91-7728-4AA7-9F06-C24CDC78AFE6}" srcId="{783629EE-B27E-4201-92CA-71101B03FF72}" destId="{3206C7C8-3DC6-4E3E-9292-6A4FE8D42BDC}" srcOrd="1" destOrd="0" parTransId="{0751C1A2-524E-47EB-80A8-77A10B364F64}" sibTransId="{C9C67ECB-B6E0-41C2-A4AD-0DE5AA541EF9}"/>
    <dgm:cxn modelId="{6C70E04D-3425-4BCA-84CD-20398BC21D1E}" srcId="{138D3D04-9ECE-41A2-99EB-E521E9C86EE4}" destId="{CBD30130-7074-4F90-A112-35F6E1519251}" srcOrd="0" destOrd="0" parTransId="{EF6492A5-189B-437F-A0D2-942B4F006871}" sibTransId="{DB0E749B-A812-4264-B5FF-814ECA965480}"/>
    <dgm:cxn modelId="{73C258A5-0EFA-46C1-92D4-5A8EECAE2168}" type="presOf" srcId="{3206C7C8-3DC6-4E3E-9292-6A4FE8D42BDC}" destId="{8C828379-7A39-4C86-B473-E210EAD92DA2}" srcOrd="0" destOrd="2" presId="urn:microsoft.com/office/officeart/2005/8/layout/vList4#1"/>
    <dgm:cxn modelId="{AB8B7E40-5412-423E-BD82-97AD84FBEB5B}" srcId="{D6621D43-8437-48AD-A906-142B70109C7A}" destId="{F33DD096-897F-40DF-A889-8A6CCD0D4403}" srcOrd="2" destOrd="0" parTransId="{6A5B86FD-634D-40B0-BA65-47DED227795A}" sibTransId="{F1190694-B286-4E23-B138-B5158266CB14}"/>
    <dgm:cxn modelId="{30220EBD-616B-4F60-BB81-1E5453051D4E}" type="presOf" srcId="{656D9D8E-EA67-4DDF-B344-4400FF65EAD3}" destId="{AEE6D0C6-5036-48E3-9BC5-BB4FD76DCCBB}" srcOrd="1" destOrd="1" presId="urn:microsoft.com/office/officeart/2005/8/layout/vList4#1"/>
    <dgm:cxn modelId="{E79D9B74-AD83-403B-A7EB-F333A4671F34}" type="presOf" srcId="{783629EE-B27E-4201-92CA-71101B03FF72}" destId="{702A684B-D38E-49C5-B2A4-A9EA0553A469}" srcOrd="1" destOrd="0" presId="urn:microsoft.com/office/officeart/2005/8/layout/vList4#1"/>
    <dgm:cxn modelId="{177DDFC3-2DE2-4D43-83A4-F76A3265DC39}" type="presOf" srcId="{9377372A-5C7F-4C14-86D5-35FBDD59B60B}" destId="{2973E949-1F78-470F-A392-E76E26D39BFD}" srcOrd="0" destOrd="3" presId="urn:microsoft.com/office/officeart/2005/8/layout/vList4#1"/>
    <dgm:cxn modelId="{B02BF2C2-634F-473B-B6A6-850281234392}" srcId="{D6621D43-8437-48AD-A906-142B70109C7A}" destId="{783629EE-B27E-4201-92CA-71101B03FF72}" srcOrd="1" destOrd="0" parTransId="{B1D4A311-C6E6-40BE-90FA-55F70DBDC1C8}" sibTransId="{F5383E2D-4A91-4328-860A-CD699BFAF859}"/>
    <dgm:cxn modelId="{23DF45DE-E378-44DC-BBBF-CDF7C77086D3}" srcId="{D6621D43-8437-48AD-A906-142B70109C7A}" destId="{138D3D04-9ECE-41A2-99EB-E521E9C86EE4}" srcOrd="3" destOrd="0" parTransId="{79F66223-057F-451A-8F31-0468FB8A7944}" sibTransId="{28C82BFF-F9E3-4D34-8641-41CB8AB0D99F}"/>
    <dgm:cxn modelId="{8C9EF689-65BC-451F-8EA2-6D581D959A81}" srcId="{D316C82B-7038-41BB-9057-3025618D8F22}" destId="{9377372A-5C7F-4C14-86D5-35FBDD59B60B}" srcOrd="2" destOrd="0" parTransId="{5D34C6A6-ECD4-41B6-9CB4-706C28EF4A51}" sibTransId="{E63EB95A-B4B8-42F4-8B67-D7197F522F52}"/>
    <dgm:cxn modelId="{99F7C674-1AAE-480D-A542-AF3B927DF4A9}" type="presOf" srcId="{CA863916-CE0A-43E6-AF57-8E9801C2066F}" destId="{702A684B-D38E-49C5-B2A4-A9EA0553A469}" srcOrd="1" destOrd="1" presId="urn:microsoft.com/office/officeart/2005/8/layout/vList4#1"/>
    <dgm:cxn modelId="{7C9942E7-D421-47D0-B57E-CF3E1B858FCE}" type="presOf" srcId="{D316C82B-7038-41BB-9057-3025618D8F22}" destId="{4ABDEBC5-64CF-44D5-A67D-88B9ED6D98BF}" srcOrd="1" destOrd="0" presId="urn:microsoft.com/office/officeart/2005/8/layout/vList4#1"/>
    <dgm:cxn modelId="{05490396-AE25-48D5-8F60-A7949E7BABB0}" type="presParOf" srcId="{5915177B-3CBE-40F7-B4FB-BBC9874552AD}" destId="{581DF6E5-C3A5-46EC-AB3D-E499C0772F2F}" srcOrd="0" destOrd="0" presId="urn:microsoft.com/office/officeart/2005/8/layout/vList4#1"/>
    <dgm:cxn modelId="{988779CA-0F43-4BDA-9A79-910CF507C593}" type="presParOf" srcId="{581DF6E5-C3A5-46EC-AB3D-E499C0772F2F}" destId="{2973E949-1F78-470F-A392-E76E26D39BFD}" srcOrd="0" destOrd="0" presId="urn:microsoft.com/office/officeart/2005/8/layout/vList4#1"/>
    <dgm:cxn modelId="{E73E731D-A708-45CA-ABFC-D44F192F0C60}" type="presParOf" srcId="{581DF6E5-C3A5-46EC-AB3D-E499C0772F2F}" destId="{D00FA35A-132E-4627-983C-739BEEFDEA31}" srcOrd="1" destOrd="0" presId="urn:microsoft.com/office/officeart/2005/8/layout/vList4#1"/>
    <dgm:cxn modelId="{333977E1-1BD1-4024-9474-15C27A68A417}" type="presParOf" srcId="{581DF6E5-C3A5-46EC-AB3D-E499C0772F2F}" destId="{4ABDEBC5-64CF-44D5-A67D-88B9ED6D98BF}" srcOrd="2" destOrd="0" presId="urn:microsoft.com/office/officeart/2005/8/layout/vList4#1"/>
    <dgm:cxn modelId="{04FD485B-2D75-4634-B141-25EFE9EB0A0A}" type="presParOf" srcId="{5915177B-3CBE-40F7-B4FB-BBC9874552AD}" destId="{2A8C0AEE-D430-40D6-A11D-37776FAF34D5}" srcOrd="1" destOrd="0" presId="urn:microsoft.com/office/officeart/2005/8/layout/vList4#1"/>
    <dgm:cxn modelId="{BDDAA9C9-8305-4EA7-AE11-8B346CF426DD}" type="presParOf" srcId="{5915177B-3CBE-40F7-B4FB-BBC9874552AD}" destId="{F2715A9E-53C8-4149-9A45-7CA5BE6F8B97}" srcOrd="2" destOrd="0" presId="urn:microsoft.com/office/officeart/2005/8/layout/vList4#1"/>
    <dgm:cxn modelId="{D8055739-660F-4BD3-9EF9-958E8EE8AE1C}" type="presParOf" srcId="{F2715A9E-53C8-4149-9A45-7CA5BE6F8B97}" destId="{8C828379-7A39-4C86-B473-E210EAD92DA2}" srcOrd="0" destOrd="0" presId="urn:microsoft.com/office/officeart/2005/8/layout/vList4#1"/>
    <dgm:cxn modelId="{62F4CEF5-BDFA-4E1C-B449-7835B01969E2}" type="presParOf" srcId="{F2715A9E-53C8-4149-9A45-7CA5BE6F8B97}" destId="{8DB2C184-1532-4B6C-8DC9-06C56E88A306}" srcOrd="1" destOrd="0" presId="urn:microsoft.com/office/officeart/2005/8/layout/vList4#1"/>
    <dgm:cxn modelId="{71757B97-97EC-46E6-ADA1-09C3780C1A4B}" type="presParOf" srcId="{F2715A9E-53C8-4149-9A45-7CA5BE6F8B97}" destId="{702A684B-D38E-49C5-B2A4-A9EA0553A469}" srcOrd="2" destOrd="0" presId="urn:microsoft.com/office/officeart/2005/8/layout/vList4#1"/>
    <dgm:cxn modelId="{F3677D52-D98F-45CB-8772-DF2BF74C4FEA}" type="presParOf" srcId="{5915177B-3CBE-40F7-B4FB-BBC9874552AD}" destId="{2952D5E1-DE3B-49A7-9423-760295ACD365}" srcOrd="3" destOrd="0" presId="urn:microsoft.com/office/officeart/2005/8/layout/vList4#1"/>
    <dgm:cxn modelId="{310A5299-ACE3-4927-8773-432409C0935F}" type="presParOf" srcId="{5915177B-3CBE-40F7-B4FB-BBC9874552AD}" destId="{0E0B3E12-FCE5-42BA-8719-666CCD9DF3F6}" srcOrd="4" destOrd="0" presId="urn:microsoft.com/office/officeart/2005/8/layout/vList4#1"/>
    <dgm:cxn modelId="{9506540C-3B19-479B-9091-52FF7E8A62F7}" type="presParOf" srcId="{0E0B3E12-FCE5-42BA-8719-666CCD9DF3F6}" destId="{065CC907-2C2F-4301-A608-676E3B14F2E7}" srcOrd="0" destOrd="0" presId="urn:microsoft.com/office/officeart/2005/8/layout/vList4#1"/>
    <dgm:cxn modelId="{A341AB09-7F37-4F8F-9903-D94460509E5A}" type="presParOf" srcId="{0E0B3E12-FCE5-42BA-8719-666CCD9DF3F6}" destId="{99EABAB6-8CF6-47F2-BC06-FCEDE344EA9F}" srcOrd="1" destOrd="0" presId="urn:microsoft.com/office/officeart/2005/8/layout/vList4#1"/>
    <dgm:cxn modelId="{0F9FF9C5-F7DD-41CE-A89A-F6F87D529E80}" type="presParOf" srcId="{0E0B3E12-FCE5-42BA-8719-666CCD9DF3F6}" destId="{AEE6D0C6-5036-48E3-9BC5-BB4FD76DCCBB}" srcOrd="2" destOrd="0" presId="urn:microsoft.com/office/officeart/2005/8/layout/vList4#1"/>
    <dgm:cxn modelId="{381215A5-DCF3-4DBD-B96F-BE6147AD1B36}" type="presParOf" srcId="{5915177B-3CBE-40F7-B4FB-BBC9874552AD}" destId="{5288034A-78E0-46FD-BC5A-E647BD2A503E}" srcOrd="5" destOrd="0" presId="urn:microsoft.com/office/officeart/2005/8/layout/vList4#1"/>
    <dgm:cxn modelId="{CAB934CD-6F13-4CC2-9FB7-72B2C3C1A44E}" type="presParOf" srcId="{5915177B-3CBE-40F7-B4FB-BBC9874552AD}" destId="{67890C86-FC78-44E3-99F5-A5CED3718F00}" srcOrd="6" destOrd="0" presId="urn:microsoft.com/office/officeart/2005/8/layout/vList4#1"/>
    <dgm:cxn modelId="{C392A257-377B-4A7D-8BBC-3372510408AC}" type="presParOf" srcId="{67890C86-FC78-44E3-99F5-A5CED3718F00}" destId="{CC71A0ED-A35D-4352-A5BC-D32830C93F09}" srcOrd="0" destOrd="0" presId="urn:microsoft.com/office/officeart/2005/8/layout/vList4#1"/>
    <dgm:cxn modelId="{779ADE69-75B6-472E-A9C4-FDE72F65A1FA}" type="presParOf" srcId="{67890C86-FC78-44E3-99F5-A5CED3718F00}" destId="{7DDC317C-73C2-4924-9944-80512FA36668}" srcOrd="1" destOrd="0" presId="urn:microsoft.com/office/officeart/2005/8/layout/vList4#1"/>
    <dgm:cxn modelId="{2066B1D8-1F7E-4CEE-91E0-CC742E1CE540}" type="presParOf" srcId="{67890C86-FC78-44E3-99F5-A5CED3718F00}" destId="{E246BD74-E78E-40F1-BA1D-90A8A8EC67A2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6621D43-8437-48AD-A906-142B70109C7A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D316C82B-7038-41BB-9057-3025618D8F22}">
      <dgm:prSet phldrT="[Text]"/>
      <dgm:spPr/>
      <dgm:t>
        <a:bodyPr/>
        <a:lstStyle/>
        <a:p>
          <a:r>
            <a:rPr lang="bg-BG" dirty="0" smtClean="0"/>
            <a:t>Лидерска преценка</a:t>
          </a:r>
          <a:endParaRPr lang="en-US" dirty="0"/>
        </a:p>
      </dgm:t>
    </dgm:pt>
    <dgm:pt modelId="{4AD6CA57-8AE5-4A2B-B503-0F6AD990C91C}" type="parTrans" cxnId="{50D3739D-0782-4008-A0C9-F6922626C4FC}">
      <dgm:prSet/>
      <dgm:spPr/>
      <dgm:t>
        <a:bodyPr/>
        <a:lstStyle/>
        <a:p>
          <a:endParaRPr lang="en-US"/>
        </a:p>
      </dgm:t>
    </dgm:pt>
    <dgm:pt modelId="{5FCBDD1A-195E-424F-A4C0-EB0A3215A608}" type="sibTrans" cxnId="{50D3739D-0782-4008-A0C9-F6922626C4FC}">
      <dgm:prSet/>
      <dgm:spPr/>
      <dgm:t>
        <a:bodyPr/>
        <a:lstStyle/>
        <a:p>
          <a:endParaRPr lang="en-US"/>
        </a:p>
      </dgm:t>
    </dgm:pt>
    <dgm:pt modelId="{783629EE-B27E-4201-92CA-71101B03FF72}">
      <dgm:prSet phldrT="[Text]"/>
      <dgm:spPr/>
      <dgm:t>
        <a:bodyPr/>
        <a:lstStyle/>
        <a:p>
          <a:r>
            <a:rPr lang="bg-BG" dirty="0" smtClean="0"/>
            <a:t>Емоционална интелигентност</a:t>
          </a:r>
          <a:endParaRPr lang="en-US" dirty="0"/>
        </a:p>
      </dgm:t>
    </dgm:pt>
    <dgm:pt modelId="{B1D4A311-C6E6-40BE-90FA-55F70DBDC1C8}" type="parTrans" cxnId="{B02BF2C2-634F-473B-B6A6-850281234392}">
      <dgm:prSet/>
      <dgm:spPr/>
      <dgm:t>
        <a:bodyPr/>
        <a:lstStyle/>
        <a:p>
          <a:endParaRPr lang="en-US"/>
        </a:p>
      </dgm:t>
    </dgm:pt>
    <dgm:pt modelId="{F5383E2D-4A91-4328-860A-CD699BFAF859}" type="sibTrans" cxnId="{B02BF2C2-634F-473B-B6A6-850281234392}">
      <dgm:prSet/>
      <dgm:spPr/>
      <dgm:t>
        <a:bodyPr/>
        <a:lstStyle/>
        <a:p>
          <a:endParaRPr lang="en-US"/>
        </a:p>
      </dgm:t>
    </dgm:pt>
    <dgm:pt modelId="{F33DD096-897F-40DF-A889-8A6CCD0D4403}">
      <dgm:prSet phldrT="[Text]"/>
      <dgm:spPr/>
      <dgm:t>
        <a:bodyPr/>
        <a:lstStyle/>
        <a:p>
          <a:r>
            <a:rPr lang="bg-BG" dirty="0" smtClean="0"/>
            <a:t>Трансформационно лидерство</a:t>
          </a:r>
          <a:endParaRPr lang="en-US" dirty="0"/>
        </a:p>
      </dgm:t>
    </dgm:pt>
    <dgm:pt modelId="{6A5B86FD-634D-40B0-BA65-47DED227795A}" type="parTrans" cxnId="{AB8B7E40-5412-423E-BD82-97AD84FBEB5B}">
      <dgm:prSet/>
      <dgm:spPr/>
      <dgm:t>
        <a:bodyPr/>
        <a:lstStyle/>
        <a:p>
          <a:endParaRPr lang="en-US"/>
        </a:p>
      </dgm:t>
    </dgm:pt>
    <dgm:pt modelId="{F1190694-B286-4E23-B138-B5158266CB14}" type="sibTrans" cxnId="{AB8B7E40-5412-423E-BD82-97AD84FBEB5B}">
      <dgm:prSet/>
      <dgm:spPr/>
      <dgm:t>
        <a:bodyPr/>
        <a:lstStyle/>
        <a:p>
          <a:endParaRPr lang="en-US"/>
        </a:p>
      </dgm:t>
    </dgm:pt>
    <dgm:pt modelId="{42F8E5B6-7634-4DBC-9B86-D82F0BD89E8C}">
      <dgm:prSet/>
      <dgm:spPr/>
      <dgm:t>
        <a:bodyPr/>
        <a:lstStyle/>
        <a:p>
          <a:r>
            <a:rPr lang="bg-BG" dirty="0" smtClean="0"/>
            <a:t>Лидерски стилове</a:t>
          </a:r>
          <a:endParaRPr lang="en-US" dirty="0"/>
        </a:p>
      </dgm:t>
    </dgm:pt>
    <dgm:pt modelId="{B7D1564F-8935-4BA3-ACFF-9EE07C79CF96}" type="parTrans" cxnId="{84BC203B-C787-43DF-A4C6-EC372F927C3F}">
      <dgm:prSet/>
      <dgm:spPr/>
      <dgm:t>
        <a:bodyPr/>
        <a:lstStyle/>
        <a:p>
          <a:endParaRPr lang="en-US"/>
        </a:p>
      </dgm:t>
    </dgm:pt>
    <dgm:pt modelId="{7F546D2F-0FB1-4C9B-B6C5-79DC9F56B893}" type="sibTrans" cxnId="{84BC203B-C787-43DF-A4C6-EC372F927C3F}">
      <dgm:prSet/>
      <dgm:spPr/>
      <dgm:t>
        <a:bodyPr/>
        <a:lstStyle/>
        <a:p>
          <a:endParaRPr lang="en-US"/>
        </a:p>
      </dgm:t>
    </dgm:pt>
    <dgm:pt modelId="{76883C55-EDBA-44F2-9660-101F85CD36D2}">
      <dgm:prSet/>
      <dgm:spPr/>
      <dgm:t>
        <a:bodyPr/>
        <a:lstStyle/>
        <a:p>
          <a:r>
            <a:rPr lang="bg-BG" dirty="0" smtClean="0"/>
            <a:t>Ситуационно лидерство</a:t>
          </a:r>
          <a:endParaRPr lang="en-US" dirty="0"/>
        </a:p>
      </dgm:t>
    </dgm:pt>
    <dgm:pt modelId="{02846C75-77FD-4800-BF38-CBC451B2488B}" type="parTrans" cxnId="{9767FAC0-C5B9-4550-821E-E068BFCDA15F}">
      <dgm:prSet/>
      <dgm:spPr/>
      <dgm:t>
        <a:bodyPr/>
        <a:lstStyle/>
        <a:p>
          <a:endParaRPr lang="en-US"/>
        </a:p>
      </dgm:t>
    </dgm:pt>
    <dgm:pt modelId="{2CC97F65-D0CA-4DFF-88B3-CF1E2F9EA91A}" type="sibTrans" cxnId="{9767FAC0-C5B9-4550-821E-E068BFCDA15F}">
      <dgm:prSet/>
      <dgm:spPr/>
      <dgm:t>
        <a:bodyPr/>
        <a:lstStyle/>
        <a:p>
          <a:endParaRPr lang="en-US"/>
        </a:p>
      </dgm:t>
    </dgm:pt>
    <dgm:pt modelId="{05A05348-6A17-48A2-841F-7FEBF614CFB7}">
      <dgm:prSet/>
      <dgm:spPr/>
      <dgm:t>
        <a:bodyPr/>
        <a:lstStyle/>
        <a:p>
          <a:r>
            <a:rPr lang="bg-BG" dirty="0" smtClean="0"/>
            <a:t>Разпознаване на емоции</a:t>
          </a:r>
          <a:endParaRPr lang="en-US" dirty="0"/>
        </a:p>
      </dgm:t>
    </dgm:pt>
    <dgm:pt modelId="{5626FC51-D6FC-4B7C-855D-FA12EAE5E1E2}" type="parTrans" cxnId="{639DAECA-FEA3-43D6-8409-161BAF9B01A0}">
      <dgm:prSet/>
      <dgm:spPr/>
      <dgm:t>
        <a:bodyPr/>
        <a:lstStyle/>
        <a:p>
          <a:endParaRPr lang="en-US"/>
        </a:p>
      </dgm:t>
    </dgm:pt>
    <dgm:pt modelId="{3506A319-3639-499F-AB38-8BEE355A050E}" type="sibTrans" cxnId="{639DAECA-FEA3-43D6-8409-161BAF9B01A0}">
      <dgm:prSet/>
      <dgm:spPr/>
      <dgm:t>
        <a:bodyPr/>
        <a:lstStyle/>
        <a:p>
          <a:endParaRPr lang="en-US"/>
        </a:p>
      </dgm:t>
    </dgm:pt>
    <dgm:pt modelId="{2D2CCDCA-76AF-44C4-A71A-E1EAA84F88D0}">
      <dgm:prSet/>
      <dgm:spPr/>
      <dgm:t>
        <a:bodyPr/>
        <a:lstStyle/>
        <a:p>
          <a:r>
            <a:rPr lang="bg-BG" dirty="0" smtClean="0"/>
            <a:t>Разпознаване на невербално поведение</a:t>
          </a:r>
          <a:endParaRPr lang="en-US" dirty="0"/>
        </a:p>
      </dgm:t>
    </dgm:pt>
    <dgm:pt modelId="{03CAF39C-E9A1-4923-92F1-2A534E6BFD15}" type="parTrans" cxnId="{01C4A60F-D578-42D8-A766-0FFE2CBFE3F8}">
      <dgm:prSet/>
      <dgm:spPr/>
      <dgm:t>
        <a:bodyPr/>
        <a:lstStyle/>
        <a:p>
          <a:endParaRPr lang="en-US"/>
        </a:p>
      </dgm:t>
    </dgm:pt>
    <dgm:pt modelId="{A982E744-8B0E-429F-9062-026D979FD5AD}" type="sibTrans" cxnId="{01C4A60F-D578-42D8-A766-0FFE2CBFE3F8}">
      <dgm:prSet/>
      <dgm:spPr/>
      <dgm:t>
        <a:bodyPr/>
        <a:lstStyle/>
        <a:p>
          <a:endParaRPr lang="en-US"/>
        </a:p>
      </dgm:t>
    </dgm:pt>
    <dgm:pt modelId="{D881812C-9CAB-4B60-B7F8-3FCFD455E589}">
      <dgm:prSet/>
      <dgm:spPr/>
      <dgm:t>
        <a:bodyPr/>
        <a:lstStyle/>
        <a:p>
          <a:r>
            <a:rPr lang="bg-BG" dirty="0" smtClean="0"/>
            <a:t>Визия и иновации</a:t>
          </a:r>
          <a:endParaRPr lang="en-US" dirty="0"/>
        </a:p>
      </dgm:t>
    </dgm:pt>
    <dgm:pt modelId="{7E81401F-2D5F-48E7-B0A7-FDBC6E51CE75}" type="parTrans" cxnId="{C3BB69EC-2432-440C-8F6D-A00D1F333030}">
      <dgm:prSet/>
      <dgm:spPr/>
      <dgm:t>
        <a:bodyPr/>
        <a:lstStyle/>
        <a:p>
          <a:endParaRPr lang="en-US"/>
        </a:p>
      </dgm:t>
    </dgm:pt>
    <dgm:pt modelId="{10025320-4961-42F5-88B0-F4EE87BF7B85}" type="sibTrans" cxnId="{C3BB69EC-2432-440C-8F6D-A00D1F333030}">
      <dgm:prSet/>
      <dgm:spPr/>
      <dgm:t>
        <a:bodyPr/>
        <a:lstStyle/>
        <a:p>
          <a:endParaRPr lang="en-US"/>
        </a:p>
      </dgm:t>
    </dgm:pt>
    <dgm:pt modelId="{028A78E4-AD81-4DA1-ABA0-5F6F10445CE4}">
      <dgm:prSet/>
      <dgm:spPr/>
      <dgm:t>
        <a:bodyPr/>
        <a:lstStyle/>
        <a:p>
          <a:r>
            <a:rPr lang="bg-BG" dirty="0" smtClean="0"/>
            <a:t>Поддържане на статуквото</a:t>
          </a:r>
          <a:endParaRPr lang="en-US" dirty="0"/>
        </a:p>
      </dgm:t>
    </dgm:pt>
    <dgm:pt modelId="{35510904-415E-4BA4-9E45-613CD620B730}" type="parTrans" cxnId="{8BC9260C-9283-4756-97B5-67D5154ACDE2}">
      <dgm:prSet/>
      <dgm:spPr/>
      <dgm:t>
        <a:bodyPr/>
        <a:lstStyle/>
        <a:p>
          <a:endParaRPr lang="en-US"/>
        </a:p>
      </dgm:t>
    </dgm:pt>
    <dgm:pt modelId="{F4D81585-DB40-4616-82F1-254EF621E9D0}" type="sibTrans" cxnId="{8BC9260C-9283-4756-97B5-67D5154ACDE2}">
      <dgm:prSet/>
      <dgm:spPr/>
      <dgm:t>
        <a:bodyPr/>
        <a:lstStyle/>
        <a:p>
          <a:endParaRPr lang="en-US"/>
        </a:p>
      </dgm:t>
    </dgm:pt>
    <dgm:pt modelId="{AED74ECB-2330-4AB7-A23D-157CAB72EF2C}">
      <dgm:prSet/>
      <dgm:spPr/>
      <dgm:t>
        <a:bodyPr/>
        <a:lstStyle/>
        <a:p>
          <a:r>
            <a:rPr lang="bg-BG" dirty="0" smtClean="0"/>
            <a:t>Организиране и управление</a:t>
          </a:r>
          <a:endParaRPr lang="en-US" dirty="0"/>
        </a:p>
      </dgm:t>
    </dgm:pt>
    <dgm:pt modelId="{1ECAC460-7861-4E18-9AAD-07D9C432D8CF}" type="parTrans" cxnId="{F6E2F02A-09D8-42F6-9C0B-F83A04F96677}">
      <dgm:prSet/>
      <dgm:spPr/>
      <dgm:t>
        <a:bodyPr/>
        <a:lstStyle/>
        <a:p>
          <a:endParaRPr lang="en-US"/>
        </a:p>
      </dgm:t>
    </dgm:pt>
    <dgm:pt modelId="{96BB84EB-7F87-49B0-AC45-4485A7371276}" type="sibTrans" cxnId="{F6E2F02A-09D8-42F6-9C0B-F83A04F96677}">
      <dgm:prSet/>
      <dgm:spPr/>
      <dgm:t>
        <a:bodyPr/>
        <a:lstStyle/>
        <a:p>
          <a:endParaRPr lang="en-US"/>
        </a:p>
      </dgm:t>
    </dgm:pt>
    <dgm:pt modelId="{D3DBDD4F-7B4F-44C9-BEA4-3E7EE4389E25}">
      <dgm:prSet/>
      <dgm:spPr/>
      <dgm:t>
        <a:bodyPr/>
        <a:lstStyle/>
        <a:p>
          <a:r>
            <a:rPr lang="bg-BG" dirty="0" smtClean="0"/>
            <a:t>Вземане на решение (входяща поща, </a:t>
          </a:r>
          <a:r>
            <a:rPr lang="en-US" dirty="0" smtClean="0"/>
            <a:t>case study</a:t>
          </a:r>
          <a:r>
            <a:rPr lang="bg-BG" dirty="0" smtClean="0"/>
            <a:t>) </a:t>
          </a:r>
          <a:endParaRPr lang="en-US" dirty="0"/>
        </a:p>
      </dgm:t>
    </dgm:pt>
    <dgm:pt modelId="{A03F8A97-EC3D-4638-8B19-77FFD26FAEDF}" type="parTrans" cxnId="{2EE49D91-DADC-4B40-922C-3B2C60293891}">
      <dgm:prSet/>
      <dgm:spPr/>
      <dgm:t>
        <a:bodyPr/>
        <a:lstStyle/>
        <a:p>
          <a:endParaRPr lang="en-US"/>
        </a:p>
      </dgm:t>
    </dgm:pt>
    <dgm:pt modelId="{43DE3233-C8E4-4925-8FD8-81C471C19A91}" type="sibTrans" cxnId="{2EE49D91-DADC-4B40-922C-3B2C60293891}">
      <dgm:prSet/>
      <dgm:spPr/>
      <dgm:t>
        <a:bodyPr/>
        <a:lstStyle/>
        <a:p>
          <a:endParaRPr lang="en-US"/>
        </a:p>
      </dgm:t>
    </dgm:pt>
    <dgm:pt modelId="{FB5E7F06-D552-4157-8786-C484206A85EC}" type="pres">
      <dgm:prSet presAssocID="{D6621D43-8437-48AD-A906-142B70109C7A}" presName="linearFlow" presStyleCnt="0">
        <dgm:presLayoutVars>
          <dgm:dir/>
          <dgm:resizeHandles val="exact"/>
        </dgm:presLayoutVars>
      </dgm:prSet>
      <dgm:spPr/>
    </dgm:pt>
    <dgm:pt modelId="{01BB22FB-A3ED-4235-852C-BA528EB2EFA4}" type="pres">
      <dgm:prSet presAssocID="{D316C82B-7038-41BB-9057-3025618D8F22}" presName="composite" presStyleCnt="0"/>
      <dgm:spPr/>
    </dgm:pt>
    <dgm:pt modelId="{545AC856-48B5-44A6-A8BD-44F06D9093D8}" type="pres">
      <dgm:prSet presAssocID="{D316C82B-7038-41BB-9057-3025618D8F22}" presName="imgShp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B37D831-3AAD-4357-87AB-0F46282E99E4}" type="pres">
      <dgm:prSet presAssocID="{D316C82B-7038-41BB-9057-3025618D8F22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65DC5D-878F-489B-87D3-F0EE4702C7C0}" type="pres">
      <dgm:prSet presAssocID="{5FCBDD1A-195E-424F-A4C0-EB0A3215A608}" presName="spacing" presStyleCnt="0"/>
      <dgm:spPr/>
    </dgm:pt>
    <dgm:pt modelId="{225470B7-2F64-4554-A097-1A9BB23938AC}" type="pres">
      <dgm:prSet presAssocID="{783629EE-B27E-4201-92CA-71101B03FF72}" presName="composite" presStyleCnt="0"/>
      <dgm:spPr/>
    </dgm:pt>
    <dgm:pt modelId="{6B79E7DC-C626-4C66-BC94-BD456145F6DD}" type="pres">
      <dgm:prSet presAssocID="{783629EE-B27E-4201-92CA-71101B03FF72}" presName="imgShp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74685EA-672C-403F-A758-94D00F037224}" type="pres">
      <dgm:prSet presAssocID="{783629EE-B27E-4201-92CA-71101B03FF72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D0EACD-336F-455C-8317-43F16570B6F6}" type="pres">
      <dgm:prSet presAssocID="{F5383E2D-4A91-4328-860A-CD699BFAF859}" presName="spacing" presStyleCnt="0"/>
      <dgm:spPr/>
    </dgm:pt>
    <dgm:pt modelId="{7758317F-CD5A-4568-908F-B2794D13A67A}" type="pres">
      <dgm:prSet presAssocID="{F33DD096-897F-40DF-A889-8A6CCD0D4403}" presName="composite" presStyleCnt="0"/>
      <dgm:spPr/>
    </dgm:pt>
    <dgm:pt modelId="{8DFDF4A2-FC47-4F75-95F7-3E9D05FDED65}" type="pres">
      <dgm:prSet presAssocID="{F33DD096-897F-40DF-A889-8A6CCD0D4403}" presName="imgShp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587CE57-7626-4D57-A9D1-666442C20013}" type="pres">
      <dgm:prSet presAssocID="{F33DD096-897F-40DF-A889-8A6CCD0D4403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FD6466-8313-4FF0-9F2B-7477D3F87E7B}" type="pres">
      <dgm:prSet presAssocID="{F1190694-B286-4E23-B138-B5158266CB14}" presName="spacing" presStyleCnt="0"/>
      <dgm:spPr/>
    </dgm:pt>
    <dgm:pt modelId="{84966B4A-D60E-4EA3-8C24-F6B10B16ECF6}" type="pres">
      <dgm:prSet presAssocID="{AED74ECB-2330-4AB7-A23D-157CAB72EF2C}" presName="composite" presStyleCnt="0"/>
      <dgm:spPr/>
    </dgm:pt>
    <dgm:pt modelId="{CD8E1B77-5B63-4C39-9AB8-8CA34842C8C6}" type="pres">
      <dgm:prSet presAssocID="{AED74ECB-2330-4AB7-A23D-157CAB72EF2C}" presName="imgShp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37EE32A8-BD81-42CC-BF58-71DF78C2B026}" type="pres">
      <dgm:prSet presAssocID="{AED74ECB-2330-4AB7-A23D-157CAB72EF2C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D3739D-0782-4008-A0C9-F6922626C4FC}" srcId="{D6621D43-8437-48AD-A906-142B70109C7A}" destId="{D316C82B-7038-41BB-9057-3025618D8F22}" srcOrd="0" destOrd="0" parTransId="{4AD6CA57-8AE5-4A2B-B503-0F6AD990C91C}" sibTransId="{5FCBDD1A-195E-424F-A4C0-EB0A3215A608}"/>
    <dgm:cxn modelId="{F6E2F02A-09D8-42F6-9C0B-F83A04F96677}" srcId="{D6621D43-8437-48AD-A906-142B70109C7A}" destId="{AED74ECB-2330-4AB7-A23D-157CAB72EF2C}" srcOrd="3" destOrd="0" parTransId="{1ECAC460-7861-4E18-9AAD-07D9C432D8CF}" sibTransId="{96BB84EB-7F87-49B0-AC45-4485A7371276}"/>
    <dgm:cxn modelId="{410ED5FD-17FB-43F6-9FED-023EC75EE481}" type="presOf" srcId="{D316C82B-7038-41BB-9057-3025618D8F22}" destId="{2B37D831-3AAD-4357-87AB-0F46282E99E4}" srcOrd="0" destOrd="0" presId="urn:microsoft.com/office/officeart/2005/8/layout/vList3#1"/>
    <dgm:cxn modelId="{1016F599-550D-4C0B-9C2F-3AA42465F25F}" type="presOf" srcId="{028A78E4-AD81-4DA1-ABA0-5F6F10445CE4}" destId="{F587CE57-7626-4D57-A9D1-666442C20013}" srcOrd="0" destOrd="2" presId="urn:microsoft.com/office/officeart/2005/8/layout/vList3#1"/>
    <dgm:cxn modelId="{0E3AE152-CD94-4725-98F0-E4AEE4182C6A}" type="presOf" srcId="{D6621D43-8437-48AD-A906-142B70109C7A}" destId="{FB5E7F06-D552-4157-8786-C484206A85EC}" srcOrd="0" destOrd="0" presId="urn:microsoft.com/office/officeart/2005/8/layout/vList3#1"/>
    <dgm:cxn modelId="{9767FAC0-C5B9-4550-821E-E068BFCDA15F}" srcId="{D316C82B-7038-41BB-9057-3025618D8F22}" destId="{76883C55-EDBA-44F2-9660-101F85CD36D2}" srcOrd="1" destOrd="0" parTransId="{02846C75-77FD-4800-BF38-CBC451B2488B}" sibTransId="{2CC97F65-D0CA-4DFF-88B3-CF1E2F9EA91A}"/>
    <dgm:cxn modelId="{8BC9260C-9283-4756-97B5-67D5154ACDE2}" srcId="{F33DD096-897F-40DF-A889-8A6CCD0D4403}" destId="{028A78E4-AD81-4DA1-ABA0-5F6F10445CE4}" srcOrd="1" destOrd="0" parTransId="{35510904-415E-4BA4-9E45-613CD620B730}" sibTransId="{F4D81585-DB40-4616-82F1-254EF621E9D0}"/>
    <dgm:cxn modelId="{3BC99140-A2FD-4B18-807F-A95BF3887D9D}" type="presOf" srcId="{AED74ECB-2330-4AB7-A23D-157CAB72EF2C}" destId="{37EE32A8-BD81-42CC-BF58-71DF78C2B026}" srcOrd="0" destOrd="0" presId="urn:microsoft.com/office/officeart/2005/8/layout/vList3#1"/>
    <dgm:cxn modelId="{B02BF2C2-634F-473B-B6A6-850281234392}" srcId="{D6621D43-8437-48AD-A906-142B70109C7A}" destId="{783629EE-B27E-4201-92CA-71101B03FF72}" srcOrd="1" destOrd="0" parTransId="{B1D4A311-C6E6-40BE-90FA-55F70DBDC1C8}" sibTransId="{F5383E2D-4A91-4328-860A-CD699BFAF859}"/>
    <dgm:cxn modelId="{5D6FAD1A-9A22-45B1-AA90-60712511BEBD}" type="presOf" srcId="{F33DD096-897F-40DF-A889-8A6CCD0D4403}" destId="{F587CE57-7626-4D57-A9D1-666442C20013}" srcOrd="0" destOrd="0" presId="urn:microsoft.com/office/officeart/2005/8/layout/vList3#1"/>
    <dgm:cxn modelId="{FE9861E0-B7BB-4B12-BA1D-AB5F1DB0815E}" type="presOf" srcId="{42F8E5B6-7634-4DBC-9B86-D82F0BD89E8C}" destId="{2B37D831-3AAD-4357-87AB-0F46282E99E4}" srcOrd="0" destOrd="1" presId="urn:microsoft.com/office/officeart/2005/8/layout/vList3#1"/>
    <dgm:cxn modelId="{40EC1B24-AE18-456C-81E0-2450A07364B3}" type="presOf" srcId="{D881812C-9CAB-4B60-B7F8-3FCFD455E589}" destId="{F587CE57-7626-4D57-A9D1-666442C20013}" srcOrd="0" destOrd="1" presId="urn:microsoft.com/office/officeart/2005/8/layout/vList3#1"/>
    <dgm:cxn modelId="{01C4A60F-D578-42D8-A766-0FFE2CBFE3F8}" srcId="{783629EE-B27E-4201-92CA-71101B03FF72}" destId="{2D2CCDCA-76AF-44C4-A71A-E1EAA84F88D0}" srcOrd="1" destOrd="0" parTransId="{03CAF39C-E9A1-4923-92F1-2A534E6BFD15}" sibTransId="{A982E744-8B0E-429F-9062-026D979FD5AD}"/>
    <dgm:cxn modelId="{C3BB69EC-2432-440C-8F6D-A00D1F333030}" srcId="{F33DD096-897F-40DF-A889-8A6CCD0D4403}" destId="{D881812C-9CAB-4B60-B7F8-3FCFD455E589}" srcOrd="0" destOrd="0" parTransId="{7E81401F-2D5F-48E7-B0A7-FDBC6E51CE75}" sibTransId="{10025320-4961-42F5-88B0-F4EE87BF7B85}"/>
    <dgm:cxn modelId="{2EE49D91-DADC-4B40-922C-3B2C60293891}" srcId="{AED74ECB-2330-4AB7-A23D-157CAB72EF2C}" destId="{D3DBDD4F-7B4F-44C9-BEA4-3E7EE4389E25}" srcOrd="0" destOrd="0" parTransId="{A03F8A97-EC3D-4638-8B19-77FFD26FAEDF}" sibTransId="{43DE3233-C8E4-4925-8FD8-81C471C19A91}"/>
    <dgm:cxn modelId="{AB8B7E40-5412-423E-BD82-97AD84FBEB5B}" srcId="{D6621D43-8437-48AD-A906-142B70109C7A}" destId="{F33DD096-897F-40DF-A889-8A6CCD0D4403}" srcOrd="2" destOrd="0" parTransId="{6A5B86FD-634D-40B0-BA65-47DED227795A}" sibTransId="{F1190694-B286-4E23-B138-B5158266CB14}"/>
    <dgm:cxn modelId="{639DAECA-FEA3-43D6-8409-161BAF9B01A0}" srcId="{783629EE-B27E-4201-92CA-71101B03FF72}" destId="{05A05348-6A17-48A2-841F-7FEBF614CFB7}" srcOrd="0" destOrd="0" parTransId="{5626FC51-D6FC-4B7C-855D-FA12EAE5E1E2}" sibTransId="{3506A319-3639-499F-AB38-8BEE355A050E}"/>
    <dgm:cxn modelId="{84BC203B-C787-43DF-A4C6-EC372F927C3F}" srcId="{D316C82B-7038-41BB-9057-3025618D8F22}" destId="{42F8E5B6-7634-4DBC-9B86-D82F0BD89E8C}" srcOrd="0" destOrd="0" parTransId="{B7D1564F-8935-4BA3-ACFF-9EE07C79CF96}" sibTransId="{7F546D2F-0FB1-4C9B-B6C5-79DC9F56B893}"/>
    <dgm:cxn modelId="{A73B4AA5-2F70-4CB5-9B5B-F86E48930688}" type="presOf" srcId="{05A05348-6A17-48A2-841F-7FEBF614CFB7}" destId="{174685EA-672C-403F-A758-94D00F037224}" srcOrd="0" destOrd="1" presId="urn:microsoft.com/office/officeart/2005/8/layout/vList3#1"/>
    <dgm:cxn modelId="{8E762E92-1159-4429-B5B9-E8D407617775}" type="presOf" srcId="{D3DBDD4F-7B4F-44C9-BEA4-3E7EE4389E25}" destId="{37EE32A8-BD81-42CC-BF58-71DF78C2B026}" srcOrd="0" destOrd="1" presId="urn:microsoft.com/office/officeart/2005/8/layout/vList3#1"/>
    <dgm:cxn modelId="{AEDE918E-7BA3-474C-B4CE-F8F4FE614F76}" type="presOf" srcId="{783629EE-B27E-4201-92CA-71101B03FF72}" destId="{174685EA-672C-403F-A758-94D00F037224}" srcOrd="0" destOrd="0" presId="urn:microsoft.com/office/officeart/2005/8/layout/vList3#1"/>
    <dgm:cxn modelId="{7BCD33AD-0699-4094-A42D-CD39865F0FD7}" type="presOf" srcId="{76883C55-EDBA-44F2-9660-101F85CD36D2}" destId="{2B37D831-3AAD-4357-87AB-0F46282E99E4}" srcOrd="0" destOrd="2" presId="urn:microsoft.com/office/officeart/2005/8/layout/vList3#1"/>
    <dgm:cxn modelId="{ED8B8333-7895-4BCF-84B4-A306DC66BC99}" type="presOf" srcId="{2D2CCDCA-76AF-44C4-A71A-E1EAA84F88D0}" destId="{174685EA-672C-403F-A758-94D00F037224}" srcOrd="0" destOrd="2" presId="urn:microsoft.com/office/officeart/2005/8/layout/vList3#1"/>
    <dgm:cxn modelId="{AFF76076-59F5-4338-9954-FD78C40977FA}" type="presParOf" srcId="{FB5E7F06-D552-4157-8786-C484206A85EC}" destId="{01BB22FB-A3ED-4235-852C-BA528EB2EFA4}" srcOrd="0" destOrd="0" presId="urn:microsoft.com/office/officeart/2005/8/layout/vList3#1"/>
    <dgm:cxn modelId="{7CC146CD-A707-469E-87AD-1D9BF71B488B}" type="presParOf" srcId="{01BB22FB-A3ED-4235-852C-BA528EB2EFA4}" destId="{545AC856-48B5-44A6-A8BD-44F06D9093D8}" srcOrd="0" destOrd="0" presId="urn:microsoft.com/office/officeart/2005/8/layout/vList3#1"/>
    <dgm:cxn modelId="{8E6014E9-609E-4454-87D9-207693AF0303}" type="presParOf" srcId="{01BB22FB-A3ED-4235-852C-BA528EB2EFA4}" destId="{2B37D831-3AAD-4357-87AB-0F46282E99E4}" srcOrd="1" destOrd="0" presId="urn:microsoft.com/office/officeart/2005/8/layout/vList3#1"/>
    <dgm:cxn modelId="{A06F83AB-2118-4A1C-BE9F-1D6C9402A7D0}" type="presParOf" srcId="{FB5E7F06-D552-4157-8786-C484206A85EC}" destId="{F065DC5D-878F-489B-87D3-F0EE4702C7C0}" srcOrd="1" destOrd="0" presId="urn:microsoft.com/office/officeart/2005/8/layout/vList3#1"/>
    <dgm:cxn modelId="{617AB493-3F74-486A-A6F2-361AEE9AAE5B}" type="presParOf" srcId="{FB5E7F06-D552-4157-8786-C484206A85EC}" destId="{225470B7-2F64-4554-A097-1A9BB23938AC}" srcOrd="2" destOrd="0" presId="urn:microsoft.com/office/officeart/2005/8/layout/vList3#1"/>
    <dgm:cxn modelId="{BF36B6DD-6643-4E58-BF78-522DF6D28D78}" type="presParOf" srcId="{225470B7-2F64-4554-A097-1A9BB23938AC}" destId="{6B79E7DC-C626-4C66-BC94-BD456145F6DD}" srcOrd="0" destOrd="0" presId="urn:microsoft.com/office/officeart/2005/8/layout/vList3#1"/>
    <dgm:cxn modelId="{8DBD0986-9056-4AE2-A30A-9897BC070DE0}" type="presParOf" srcId="{225470B7-2F64-4554-A097-1A9BB23938AC}" destId="{174685EA-672C-403F-A758-94D00F037224}" srcOrd="1" destOrd="0" presId="urn:microsoft.com/office/officeart/2005/8/layout/vList3#1"/>
    <dgm:cxn modelId="{484C14A1-9DA3-49AC-AFA3-CDC1B1363F5A}" type="presParOf" srcId="{FB5E7F06-D552-4157-8786-C484206A85EC}" destId="{F4D0EACD-336F-455C-8317-43F16570B6F6}" srcOrd="3" destOrd="0" presId="urn:microsoft.com/office/officeart/2005/8/layout/vList3#1"/>
    <dgm:cxn modelId="{CD7484CC-4E53-4418-99CB-AE9CB42A831C}" type="presParOf" srcId="{FB5E7F06-D552-4157-8786-C484206A85EC}" destId="{7758317F-CD5A-4568-908F-B2794D13A67A}" srcOrd="4" destOrd="0" presId="urn:microsoft.com/office/officeart/2005/8/layout/vList3#1"/>
    <dgm:cxn modelId="{989EAC76-AE04-41D0-A842-107950F3A5F7}" type="presParOf" srcId="{7758317F-CD5A-4568-908F-B2794D13A67A}" destId="{8DFDF4A2-FC47-4F75-95F7-3E9D05FDED65}" srcOrd="0" destOrd="0" presId="urn:microsoft.com/office/officeart/2005/8/layout/vList3#1"/>
    <dgm:cxn modelId="{F3490D65-1262-4A26-9FF7-285917824C24}" type="presParOf" srcId="{7758317F-CD5A-4568-908F-B2794D13A67A}" destId="{F587CE57-7626-4D57-A9D1-666442C20013}" srcOrd="1" destOrd="0" presId="urn:microsoft.com/office/officeart/2005/8/layout/vList3#1"/>
    <dgm:cxn modelId="{11936E93-9201-4F64-850C-B51E8F518AA2}" type="presParOf" srcId="{FB5E7F06-D552-4157-8786-C484206A85EC}" destId="{4BFD6466-8313-4FF0-9F2B-7477D3F87E7B}" srcOrd="5" destOrd="0" presId="urn:microsoft.com/office/officeart/2005/8/layout/vList3#1"/>
    <dgm:cxn modelId="{E455AB4F-A6D3-4BD6-AEF9-28171913F1CD}" type="presParOf" srcId="{FB5E7F06-D552-4157-8786-C484206A85EC}" destId="{84966B4A-D60E-4EA3-8C24-F6B10B16ECF6}" srcOrd="6" destOrd="0" presId="urn:microsoft.com/office/officeart/2005/8/layout/vList3#1"/>
    <dgm:cxn modelId="{034A90D5-99D3-4DFD-8D95-B89FE8BAF5BC}" type="presParOf" srcId="{84966B4A-D60E-4EA3-8C24-F6B10B16ECF6}" destId="{CD8E1B77-5B63-4C39-9AB8-8CA34842C8C6}" srcOrd="0" destOrd="0" presId="urn:microsoft.com/office/officeart/2005/8/layout/vList3#1"/>
    <dgm:cxn modelId="{36C676D4-6EA3-4A99-B83C-A5B0EF0CDEA9}" type="presParOf" srcId="{84966B4A-D60E-4EA3-8C24-F6B10B16ECF6}" destId="{37EE32A8-BD81-42CC-BF58-71DF78C2B026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0657BC4-1365-4C28-9807-0EA81A0D1A07}" type="doc">
      <dgm:prSet loTypeId="urn:microsoft.com/office/officeart/2005/8/layout/equation1" loCatId="relationship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6C292F32-A3A1-48FE-B204-A2C610A3A571}">
      <dgm:prSet phldrT="[Text]" custT="1"/>
      <dgm:spPr/>
      <dgm:t>
        <a:bodyPr/>
        <a:lstStyle/>
        <a:p>
          <a:pPr algn="ctr"/>
          <a:r>
            <a:rPr lang="bg-BG" sz="1400" dirty="0">
              <a:latin typeface="+mn-lt"/>
              <a:cs typeface="Times New Roman" pitchFamily="18" charset="0"/>
            </a:rPr>
            <a:t>Обективна </a:t>
          </a:r>
          <a:r>
            <a:rPr lang="bg-BG" sz="1400" dirty="0" smtClean="0">
              <a:latin typeface="+mn-lt"/>
              <a:cs typeface="Times New Roman" pitchFamily="18" charset="0"/>
            </a:rPr>
            <a:t>информация</a:t>
          </a:r>
          <a:endParaRPr lang="en-US" sz="1400" dirty="0">
            <a:latin typeface="+mn-lt"/>
            <a:cs typeface="Times New Roman" pitchFamily="18" charset="0"/>
          </a:endParaRPr>
        </a:p>
      </dgm:t>
    </dgm:pt>
    <dgm:pt modelId="{94AC3976-0939-46A1-96A0-70992F347056}" type="parTrans" cxnId="{B5B98DEE-0D1A-44D5-93D7-8CDF26C811B5}">
      <dgm:prSet custT="1"/>
      <dgm:spPr/>
      <dgm:t>
        <a:bodyPr/>
        <a:lstStyle/>
        <a:p>
          <a:pPr algn="ctr"/>
          <a:endParaRPr lang="en-US" sz="1400">
            <a:latin typeface="Times New Roman" pitchFamily="18" charset="0"/>
            <a:cs typeface="Times New Roman" pitchFamily="18" charset="0"/>
          </a:endParaRPr>
        </a:p>
      </dgm:t>
    </dgm:pt>
    <dgm:pt modelId="{6DD8AB59-29D0-4F50-932E-AA800F20A56A}" type="sibTrans" cxnId="{B5B98DEE-0D1A-44D5-93D7-8CDF26C811B5}">
      <dgm:prSet/>
      <dgm:spPr/>
      <dgm:t>
        <a:bodyPr/>
        <a:lstStyle/>
        <a:p>
          <a:pPr algn="ctr"/>
          <a:endParaRPr lang="en-US" sz="1400">
            <a:latin typeface="Times New Roman" pitchFamily="18" charset="0"/>
            <a:cs typeface="Times New Roman" pitchFamily="18" charset="0"/>
          </a:endParaRPr>
        </a:p>
      </dgm:t>
    </dgm:pt>
    <dgm:pt modelId="{D564E17F-1FD2-475F-BB57-46B9664A65B3}">
      <dgm:prSet/>
      <dgm:spPr/>
      <dgm:t>
        <a:bodyPr/>
        <a:lstStyle/>
        <a:p>
          <a:pPr algn="ctr"/>
          <a:r>
            <a:rPr lang="bg-BG" sz="1400" dirty="0" smtClean="0">
              <a:latin typeface="+mn-lt"/>
              <a:cs typeface="Times New Roman" pitchFamily="18" charset="0"/>
            </a:rPr>
            <a:t>Обективност на оценяването</a:t>
          </a:r>
          <a:endParaRPr lang="en-US" sz="1400" dirty="0">
            <a:latin typeface="+mn-lt"/>
            <a:cs typeface="Times New Roman" pitchFamily="18" charset="0"/>
          </a:endParaRPr>
        </a:p>
      </dgm:t>
    </dgm:pt>
    <dgm:pt modelId="{260EDB8E-6723-48AF-9C98-6282C1942BB0}" type="parTrans" cxnId="{4C3EB07D-DC54-422F-BBD7-8D8CFBF29D1C}">
      <dgm:prSet/>
      <dgm:spPr/>
      <dgm:t>
        <a:bodyPr/>
        <a:lstStyle/>
        <a:p>
          <a:pPr algn="ctr"/>
          <a:endParaRPr lang="en-US" sz="1400">
            <a:latin typeface="Times New Roman" pitchFamily="18" charset="0"/>
            <a:cs typeface="Times New Roman" pitchFamily="18" charset="0"/>
          </a:endParaRPr>
        </a:p>
      </dgm:t>
    </dgm:pt>
    <dgm:pt modelId="{1D185B6F-C614-421C-BC25-7A4573404668}" type="sibTrans" cxnId="{4C3EB07D-DC54-422F-BBD7-8D8CFBF29D1C}">
      <dgm:prSet/>
      <dgm:spPr/>
      <dgm:t>
        <a:bodyPr/>
        <a:lstStyle/>
        <a:p>
          <a:pPr algn="ctr"/>
          <a:endParaRPr lang="en-US" sz="1400">
            <a:latin typeface="Times New Roman" pitchFamily="18" charset="0"/>
            <a:cs typeface="Times New Roman" pitchFamily="18" charset="0"/>
          </a:endParaRPr>
        </a:p>
      </dgm:t>
    </dgm:pt>
    <dgm:pt modelId="{4FFB6A28-F9A7-495B-830E-C7ED7AEDA17A}">
      <dgm:prSet phldrT="[Text]" custT="1"/>
      <dgm:spPr/>
      <dgm:t>
        <a:bodyPr/>
        <a:lstStyle/>
        <a:p>
          <a:pPr algn="ctr"/>
          <a:r>
            <a:rPr lang="bg-BG" sz="1400" dirty="0" smtClean="0">
              <a:latin typeface="+mn-lt"/>
              <a:cs typeface="Times New Roman" pitchFamily="18" charset="0"/>
            </a:rPr>
            <a:t>Оценка на външни наблюдатели или референции</a:t>
          </a:r>
          <a:endParaRPr lang="en-US" sz="1400" dirty="0">
            <a:latin typeface="+mn-lt"/>
            <a:cs typeface="Times New Roman" pitchFamily="18" charset="0"/>
          </a:endParaRPr>
        </a:p>
      </dgm:t>
    </dgm:pt>
    <dgm:pt modelId="{18CE7853-A94A-43BF-A09B-B21F9163A013}" type="parTrans" cxnId="{78620DAD-8E05-457E-9083-BB96F844F8B9}">
      <dgm:prSet/>
      <dgm:spPr/>
      <dgm:t>
        <a:bodyPr/>
        <a:lstStyle/>
        <a:p>
          <a:endParaRPr lang="en-US"/>
        </a:p>
      </dgm:t>
    </dgm:pt>
    <dgm:pt modelId="{8271CA20-BFD0-4856-897A-31B984D4F485}" type="sibTrans" cxnId="{78620DAD-8E05-457E-9083-BB96F844F8B9}">
      <dgm:prSet/>
      <dgm:spPr/>
      <dgm:t>
        <a:bodyPr/>
        <a:lstStyle/>
        <a:p>
          <a:endParaRPr lang="en-US"/>
        </a:p>
      </dgm:t>
    </dgm:pt>
    <dgm:pt modelId="{DE38D54E-9CEE-4C40-A303-B2C92F5DA72B}">
      <dgm:prSet phldrT="[Text]" custT="1"/>
      <dgm:spPr/>
      <dgm:t>
        <a:bodyPr/>
        <a:lstStyle/>
        <a:p>
          <a:pPr algn="ctr"/>
          <a:r>
            <a:rPr lang="bg-BG" sz="1400" dirty="0" smtClean="0">
              <a:latin typeface="+mn-lt"/>
              <a:cs typeface="Times New Roman" pitchFamily="18" charset="0"/>
            </a:rPr>
            <a:t>Самооценка - личностни тестове</a:t>
          </a:r>
          <a:endParaRPr lang="en-US" sz="1400" dirty="0">
            <a:latin typeface="+mn-lt"/>
            <a:cs typeface="Times New Roman" pitchFamily="18" charset="0"/>
          </a:endParaRPr>
        </a:p>
      </dgm:t>
    </dgm:pt>
    <dgm:pt modelId="{890A301D-77F4-4E59-A0EA-727A7FED8200}" type="parTrans" cxnId="{7A97B7E2-F239-4500-98F6-5D8A2B6C649D}">
      <dgm:prSet/>
      <dgm:spPr/>
      <dgm:t>
        <a:bodyPr/>
        <a:lstStyle/>
        <a:p>
          <a:endParaRPr lang="en-US"/>
        </a:p>
      </dgm:t>
    </dgm:pt>
    <dgm:pt modelId="{8FB82FEF-4047-4C95-83EC-67FED9B2F6B2}" type="sibTrans" cxnId="{7A97B7E2-F239-4500-98F6-5D8A2B6C649D}">
      <dgm:prSet/>
      <dgm:spPr/>
      <dgm:t>
        <a:bodyPr/>
        <a:lstStyle/>
        <a:p>
          <a:endParaRPr lang="en-US"/>
        </a:p>
      </dgm:t>
    </dgm:pt>
    <dgm:pt modelId="{51BFC0A7-857D-4D25-B08F-1925B8C6B292}" type="pres">
      <dgm:prSet presAssocID="{30657BC4-1365-4C28-9807-0EA81A0D1A0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531124-E054-403F-B9D4-8D75AFE91D56}" type="pres">
      <dgm:prSet presAssocID="{6C292F32-A3A1-48FE-B204-A2C610A3A57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E0026E-5D95-4C98-9D47-C362C9D11149}" type="pres">
      <dgm:prSet presAssocID="{6DD8AB59-29D0-4F50-932E-AA800F20A56A}" presName="spacerL" presStyleCnt="0"/>
      <dgm:spPr/>
      <dgm:t>
        <a:bodyPr/>
        <a:lstStyle/>
        <a:p>
          <a:endParaRPr lang="en-US"/>
        </a:p>
      </dgm:t>
    </dgm:pt>
    <dgm:pt modelId="{A29E5F88-C650-435E-BFEE-8F639220807E}" type="pres">
      <dgm:prSet presAssocID="{6DD8AB59-29D0-4F50-932E-AA800F20A56A}" presName="sibTrans" presStyleLbl="sibTrans2D1" presStyleIdx="0" presStyleCnt="3"/>
      <dgm:spPr/>
      <dgm:t>
        <a:bodyPr/>
        <a:lstStyle/>
        <a:p>
          <a:endParaRPr lang="en-US"/>
        </a:p>
      </dgm:t>
    </dgm:pt>
    <dgm:pt modelId="{DDE41D3B-468F-4B31-BE28-6C8F74F703DC}" type="pres">
      <dgm:prSet presAssocID="{6DD8AB59-29D0-4F50-932E-AA800F20A56A}" presName="spacerR" presStyleCnt="0"/>
      <dgm:spPr/>
      <dgm:t>
        <a:bodyPr/>
        <a:lstStyle/>
        <a:p>
          <a:endParaRPr lang="en-US"/>
        </a:p>
      </dgm:t>
    </dgm:pt>
    <dgm:pt modelId="{77CDD0CA-01FD-40AA-B9AC-1FB1E1AC4D74}" type="pres">
      <dgm:prSet presAssocID="{4FFB6A28-F9A7-495B-830E-C7ED7AEDA17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E9D684-C48C-4CA1-9F91-513572E7670E}" type="pres">
      <dgm:prSet presAssocID="{8271CA20-BFD0-4856-897A-31B984D4F485}" presName="spacerL" presStyleCnt="0"/>
      <dgm:spPr/>
      <dgm:t>
        <a:bodyPr/>
        <a:lstStyle/>
        <a:p>
          <a:endParaRPr lang="en-US"/>
        </a:p>
      </dgm:t>
    </dgm:pt>
    <dgm:pt modelId="{8EC157A4-38CB-4066-9A62-2B1F522EE4B4}" type="pres">
      <dgm:prSet presAssocID="{8271CA20-BFD0-4856-897A-31B984D4F485}" presName="sibTrans" presStyleLbl="sibTrans2D1" presStyleIdx="1" presStyleCnt="3"/>
      <dgm:spPr/>
      <dgm:t>
        <a:bodyPr/>
        <a:lstStyle/>
        <a:p>
          <a:endParaRPr lang="en-US"/>
        </a:p>
      </dgm:t>
    </dgm:pt>
    <dgm:pt modelId="{1512FE99-32B5-456A-B3DE-47CD888F253D}" type="pres">
      <dgm:prSet presAssocID="{8271CA20-BFD0-4856-897A-31B984D4F485}" presName="spacerR" presStyleCnt="0"/>
      <dgm:spPr/>
      <dgm:t>
        <a:bodyPr/>
        <a:lstStyle/>
        <a:p>
          <a:endParaRPr lang="en-US"/>
        </a:p>
      </dgm:t>
    </dgm:pt>
    <dgm:pt modelId="{70202D22-AAA5-4312-A362-B4807938C6B3}" type="pres">
      <dgm:prSet presAssocID="{DE38D54E-9CEE-4C40-A303-B2C92F5DA72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2C70DD-1F98-42DA-8466-3AB5F1C381D6}" type="pres">
      <dgm:prSet presAssocID="{8FB82FEF-4047-4C95-83EC-67FED9B2F6B2}" presName="spacerL" presStyleCnt="0"/>
      <dgm:spPr/>
      <dgm:t>
        <a:bodyPr/>
        <a:lstStyle/>
        <a:p>
          <a:endParaRPr lang="en-US"/>
        </a:p>
      </dgm:t>
    </dgm:pt>
    <dgm:pt modelId="{B136B572-575F-4C38-A328-838ED3D6E97B}" type="pres">
      <dgm:prSet presAssocID="{8FB82FEF-4047-4C95-83EC-67FED9B2F6B2}" presName="sibTrans" presStyleLbl="sibTrans2D1" presStyleIdx="2" presStyleCnt="3"/>
      <dgm:spPr/>
      <dgm:t>
        <a:bodyPr/>
        <a:lstStyle/>
        <a:p>
          <a:endParaRPr lang="en-US"/>
        </a:p>
      </dgm:t>
    </dgm:pt>
    <dgm:pt modelId="{E05DE09D-69ED-49E0-A0EF-1D422E2D82B8}" type="pres">
      <dgm:prSet presAssocID="{8FB82FEF-4047-4C95-83EC-67FED9B2F6B2}" presName="spacerR" presStyleCnt="0"/>
      <dgm:spPr/>
      <dgm:t>
        <a:bodyPr/>
        <a:lstStyle/>
        <a:p>
          <a:endParaRPr lang="en-US"/>
        </a:p>
      </dgm:t>
    </dgm:pt>
    <dgm:pt modelId="{44AB1278-B517-4CB6-8C63-0AEF14EB35CD}" type="pres">
      <dgm:prSet presAssocID="{D564E17F-1FD2-475F-BB57-46B9664A65B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97B7E2-F239-4500-98F6-5D8A2B6C649D}" srcId="{30657BC4-1365-4C28-9807-0EA81A0D1A07}" destId="{DE38D54E-9CEE-4C40-A303-B2C92F5DA72B}" srcOrd="2" destOrd="0" parTransId="{890A301D-77F4-4E59-A0EA-727A7FED8200}" sibTransId="{8FB82FEF-4047-4C95-83EC-67FED9B2F6B2}"/>
    <dgm:cxn modelId="{3C21D9BB-E25D-4A24-9940-ACFA6F26BD13}" type="presOf" srcId="{D564E17F-1FD2-475F-BB57-46B9664A65B3}" destId="{44AB1278-B517-4CB6-8C63-0AEF14EB35CD}" srcOrd="0" destOrd="0" presId="urn:microsoft.com/office/officeart/2005/8/layout/equation1"/>
    <dgm:cxn modelId="{78620DAD-8E05-457E-9083-BB96F844F8B9}" srcId="{30657BC4-1365-4C28-9807-0EA81A0D1A07}" destId="{4FFB6A28-F9A7-495B-830E-C7ED7AEDA17A}" srcOrd="1" destOrd="0" parTransId="{18CE7853-A94A-43BF-A09B-B21F9163A013}" sibTransId="{8271CA20-BFD0-4856-897A-31B984D4F485}"/>
    <dgm:cxn modelId="{DEF91816-3218-4B70-8572-914921635A14}" type="presOf" srcId="{4FFB6A28-F9A7-495B-830E-C7ED7AEDA17A}" destId="{77CDD0CA-01FD-40AA-B9AC-1FB1E1AC4D74}" srcOrd="0" destOrd="0" presId="urn:microsoft.com/office/officeart/2005/8/layout/equation1"/>
    <dgm:cxn modelId="{4C3EB07D-DC54-422F-BBD7-8D8CFBF29D1C}" srcId="{30657BC4-1365-4C28-9807-0EA81A0D1A07}" destId="{D564E17F-1FD2-475F-BB57-46B9664A65B3}" srcOrd="3" destOrd="0" parTransId="{260EDB8E-6723-48AF-9C98-6282C1942BB0}" sibTransId="{1D185B6F-C614-421C-BC25-7A4573404668}"/>
    <dgm:cxn modelId="{1139BFB6-F741-4AFF-AD0B-A55699F90A56}" type="presOf" srcId="{8FB82FEF-4047-4C95-83EC-67FED9B2F6B2}" destId="{B136B572-575F-4C38-A328-838ED3D6E97B}" srcOrd="0" destOrd="0" presId="urn:microsoft.com/office/officeart/2005/8/layout/equation1"/>
    <dgm:cxn modelId="{B5B98DEE-0D1A-44D5-93D7-8CDF26C811B5}" srcId="{30657BC4-1365-4C28-9807-0EA81A0D1A07}" destId="{6C292F32-A3A1-48FE-B204-A2C610A3A571}" srcOrd="0" destOrd="0" parTransId="{94AC3976-0939-46A1-96A0-70992F347056}" sibTransId="{6DD8AB59-29D0-4F50-932E-AA800F20A56A}"/>
    <dgm:cxn modelId="{1E1C1DA9-DDC3-4258-8126-9EF2A41DFE28}" type="presOf" srcId="{6DD8AB59-29D0-4F50-932E-AA800F20A56A}" destId="{A29E5F88-C650-435E-BFEE-8F639220807E}" srcOrd="0" destOrd="0" presId="urn:microsoft.com/office/officeart/2005/8/layout/equation1"/>
    <dgm:cxn modelId="{C1AB9574-0EEB-4001-AF09-68AA0A822767}" type="presOf" srcId="{6C292F32-A3A1-48FE-B204-A2C610A3A571}" destId="{2B531124-E054-403F-B9D4-8D75AFE91D56}" srcOrd="0" destOrd="0" presId="urn:microsoft.com/office/officeart/2005/8/layout/equation1"/>
    <dgm:cxn modelId="{B0DEA4C5-8B88-44E5-96D9-A7F1FE2BE13D}" type="presOf" srcId="{30657BC4-1365-4C28-9807-0EA81A0D1A07}" destId="{51BFC0A7-857D-4D25-B08F-1925B8C6B292}" srcOrd="0" destOrd="0" presId="urn:microsoft.com/office/officeart/2005/8/layout/equation1"/>
    <dgm:cxn modelId="{91D6147B-38CF-4483-ADAD-F33C27DC5191}" type="presOf" srcId="{8271CA20-BFD0-4856-897A-31B984D4F485}" destId="{8EC157A4-38CB-4066-9A62-2B1F522EE4B4}" srcOrd="0" destOrd="0" presId="urn:microsoft.com/office/officeart/2005/8/layout/equation1"/>
    <dgm:cxn modelId="{47054B5D-3CDA-49C7-9BD0-D09506532189}" type="presOf" srcId="{DE38D54E-9CEE-4C40-A303-B2C92F5DA72B}" destId="{70202D22-AAA5-4312-A362-B4807938C6B3}" srcOrd="0" destOrd="0" presId="urn:microsoft.com/office/officeart/2005/8/layout/equation1"/>
    <dgm:cxn modelId="{766860DF-BD17-4A17-970B-61E3AAEAAE5F}" type="presParOf" srcId="{51BFC0A7-857D-4D25-B08F-1925B8C6B292}" destId="{2B531124-E054-403F-B9D4-8D75AFE91D56}" srcOrd="0" destOrd="0" presId="urn:microsoft.com/office/officeart/2005/8/layout/equation1"/>
    <dgm:cxn modelId="{82382C28-D7B7-4C3A-BA83-17B240EA9AEF}" type="presParOf" srcId="{51BFC0A7-857D-4D25-B08F-1925B8C6B292}" destId="{02E0026E-5D95-4C98-9D47-C362C9D11149}" srcOrd="1" destOrd="0" presId="urn:microsoft.com/office/officeart/2005/8/layout/equation1"/>
    <dgm:cxn modelId="{B5C3749E-177B-424E-98CD-A880A68985BE}" type="presParOf" srcId="{51BFC0A7-857D-4D25-B08F-1925B8C6B292}" destId="{A29E5F88-C650-435E-BFEE-8F639220807E}" srcOrd="2" destOrd="0" presId="urn:microsoft.com/office/officeart/2005/8/layout/equation1"/>
    <dgm:cxn modelId="{ABAB4697-75BD-4B39-AFE3-FF8951706B0A}" type="presParOf" srcId="{51BFC0A7-857D-4D25-B08F-1925B8C6B292}" destId="{DDE41D3B-468F-4B31-BE28-6C8F74F703DC}" srcOrd="3" destOrd="0" presId="urn:microsoft.com/office/officeart/2005/8/layout/equation1"/>
    <dgm:cxn modelId="{05D057ED-0F44-4FE7-A38A-E9C56C63C852}" type="presParOf" srcId="{51BFC0A7-857D-4D25-B08F-1925B8C6B292}" destId="{77CDD0CA-01FD-40AA-B9AC-1FB1E1AC4D74}" srcOrd="4" destOrd="0" presId="urn:microsoft.com/office/officeart/2005/8/layout/equation1"/>
    <dgm:cxn modelId="{653193B0-5371-4C3D-9940-57557FD9517B}" type="presParOf" srcId="{51BFC0A7-857D-4D25-B08F-1925B8C6B292}" destId="{89E9D684-C48C-4CA1-9F91-513572E7670E}" srcOrd="5" destOrd="0" presId="urn:microsoft.com/office/officeart/2005/8/layout/equation1"/>
    <dgm:cxn modelId="{4640544C-1B10-47A1-AF68-559E7A534B70}" type="presParOf" srcId="{51BFC0A7-857D-4D25-B08F-1925B8C6B292}" destId="{8EC157A4-38CB-4066-9A62-2B1F522EE4B4}" srcOrd="6" destOrd="0" presId="urn:microsoft.com/office/officeart/2005/8/layout/equation1"/>
    <dgm:cxn modelId="{90684CF7-0DCD-4A9A-A473-F94231F94BA5}" type="presParOf" srcId="{51BFC0A7-857D-4D25-B08F-1925B8C6B292}" destId="{1512FE99-32B5-456A-B3DE-47CD888F253D}" srcOrd="7" destOrd="0" presId="urn:microsoft.com/office/officeart/2005/8/layout/equation1"/>
    <dgm:cxn modelId="{E0AB3326-D70F-4838-BDEC-3A7A06BCA39E}" type="presParOf" srcId="{51BFC0A7-857D-4D25-B08F-1925B8C6B292}" destId="{70202D22-AAA5-4312-A362-B4807938C6B3}" srcOrd="8" destOrd="0" presId="urn:microsoft.com/office/officeart/2005/8/layout/equation1"/>
    <dgm:cxn modelId="{D4C0DBDC-8D33-411D-A5F0-1A7C01F74C65}" type="presParOf" srcId="{51BFC0A7-857D-4D25-B08F-1925B8C6B292}" destId="{472C70DD-1F98-42DA-8466-3AB5F1C381D6}" srcOrd="9" destOrd="0" presId="urn:microsoft.com/office/officeart/2005/8/layout/equation1"/>
    <dgm:cxn modelId="{1657CD4E-8D17-45DD-B786-2B2AAEFCFE7A}" type="presParOf" srcId="{51BFC0A7-857D-4D25-B08F-1925B8C6B292}" destId="{B136B572-575F-4C38-A328-838ED3D6E97B}" srcOrd="10" destOrd="0" presId="urn:microsoft.com/office/officeart/2005/8/layout/equation1"/>
    <dgm:cxn modelId="{18F3BDB3-34C3-4B9A-9241-5196FF80AB89}" type="presParOf" srcId="{51BFC0A7-857D-4D25-B08F-1925B8C6B292}" destId="{E05DE09D-69ED-49E0-A0EF-1D422E2D82B8}" srcOrd="11" destOrd="0" presId="urn:microsoft.com/office/officeart/2005/8/layout/equation1"/>
    <dgm:cxn modelId="{9B013285-3ACF-44E9-AE9B-2B00DA62D796}" type="presParOf" srcId="{51BFC0A7-857D-4D25-B08F-1925B8C6B292}" destId="{44AB1278-B517-4CB6-8C63-0AEF14EB35CD}" srcOrd="12" destOrd="0" presId="urn:microsoft.com/office/officeart/2005/8/layout/equation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814CED9-5385-4694-A857-12ACF2060AE8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</dgm:pt>
    <dgm:pt modelId="{E99E835D-F213-4202-AFB4-7DE3E76B2945}">
      <dgm:prSet phldrT="[Text]"/>
      <dgm:spPr/>
      <dgm:t>
        <a:bodyPr/>
        <a:lstStyle/>
        <a:p>
          <a:r>
            <a:rPr lang="bg-BG" dirty="0" smtClean="0"/>
            <a:t>Систематизиране на оценките преди сесията за интеграция</a:t>
          </a:r>
          <a:endParaRPr lang="en-GB" dirty="0"/>
        </a:p>
      </dgm:t>
    </dgm:pt>
    <dgm:pt modelId="{F69CC343-5469-4990-A8F3-07CADA8086BE}" type="parTrans" cxnId="{CD26A28D-3CA4-4630-9E44-E669FA55EF77}">
      <dgm:prSet/>
      <dgm:spPr/>
      <dgm:t>
        <a:bodyPr/>
        <a:lstStyle/>
        <a:p>
          <a:endParaRPr lang="en-GB"/>
        </a:p>
      </dgm:t>
    </dgm:pt>
    <dgm:pt modelId="{5852C5D9-17E9-46DB-8114-FBC1D35AB900}" type="sibTrans" cxnId="{CD26A28D-3CA4-4630-9E44-E669FA55EF77}">
      <dgm:prSet/>
      <dgm:spPr/>
      <dgm:t>
        <a:bodyPr/>
        <a:lstStyle/>
        <a:p>
          <a:endParaRPr lang="en-GB"/>
        </a:p>
      </dgm:t>
    </dgm:pt>
    <dgm:pt modelId="{F607B738-1A9E-42DA-8ED2-5397E0BFA3B2}">
      <dgm:prSet phldrT="[Text]"/>
      <dgm:spPr/>
      <dgm:t>
        <a:bodyPr/>
        <a:lstStyle/>
        <a:p>
          <a:r>
            <a:rPr lang="bg-BG" dirty="0" smtClean="0"/>
            <a:t>Провеждане на дискусията компетентност по компетентност и участник след участник</a:t>
          </a:r>
          <a:endParaRPr lang="en-GB" dirty="0"/>
        </a:p>
      </dgm:t>
    </dgm:pt>
    <dgm:pt modelId="{AA6C3399-17A0-43E1-AA3D-81BFE9F2253D}" type="parTrans" cxnId="{20CB3495-512B-457C-B525-983CACC1557B}">
      <dgm:prSet/>
      <dgm:spPr/>
      <dgm:t>
        <a:bodyPr/>
        <a:lstStyle/>
        <a:p>
          <a:endParaRPr lang="en-GB"/>
        </a:p>
      </dgm:t>
    </dgm:pt>
    <dgm:pt modelId="{E7BCB1A6-F6BE-462A-A611-F63DD92891A1}" type="sibTrans" cxnId="{20CB3495-512B-457C-B525-983CACC1557B}">
      <dgm:prSet/>
      <dgm:spPr/>
      <dgm:t>
        <a:bodyPr/>
        <a:lstStyle/>
        <a:p>
          <a:endParaRPr lang="en-GB"/>
        </a:p>
      </dgm:t>
    </dgm:pt>
    <dgm:pt modelId="{B9D52E14-CF03-4973-8709-0B330DE570E8}">
      <dgm:prSet phldrT="[Text]"/>
      <dgm:spPr/>
      <dgm:t>
        <a:bodyPr/>
        <a:lstStyle/>
        <a:p>
          <a:r>
            <a:rPr lang="bg-BG" dirty="0" smtClean="0"/>
            <a:t>Правила при дискусията и вземането на решения за оценките</a:t>
          </a:r>
          <a:endParaRPr lang="en-GB" dirty="0"/>
        </a:p>
      </dgm:t>
    </dgm:pt>
    <dgm:pt modelId="{78659D6F-3FC5-40BD-B650-9F18183F03E1}" type="parTrans" cxnId="{A977035C-ECB5-4890-B177-591F87CCD5EC}">
      <dgm:prSet/>
      <dgm:spPr/>
      <dgm:t>
        <a:bodyPr/>
        <a:lstStyle/>
        <a:p>
          <a:endParaRPr lang="en-GB"/>
        </a:p>
      </dgm:t>
    </dgm:pt>
    <dgm:pt modelId="{867CB679-A456-4D00-8E46-DB804E668D13}" type="sibTrans" cxnId="{A977035C-ECB5-4890-B177-591F87CCD5EC}">
      <dgm:prSet/>
      <dgm:spPr/>
      <dgm:t>
        <a:bodyPr/>
        <a:lstStyle/>
        <a:p>
          <a:endParaRPr lang="en-GB"/>
        </a:p>
      </dgm:t>
    </dgm:pt>
    <dgm:pt modelId="{DB264993-5589-4657-99BE-9087A038163F}">
      <dgm:prSet phldrT="[Text]"/>
      <dgm:spPr/>
      <dgm:t>
        <a:bodyPr/>
        <a:lstStyle/>
        <a:p>
          <a:r>
            <a:rPr lang="bg-BG" smtClean="0"/>
            <a:t>Систематизиране на резултатите и съставяне на класиране </a:t>
          </a:r>
          <a:endParaRPr lang="en-GB" dirty="0"/>
        </a:p>
      </dgm:t>
    </dgm:pt>
    <dgm:pt modelId="{F6F94752-020B-41DE-B01B-9D63D0D9761E}" type="parTrans" cxnId="{2A773A97-5B5E-4ADE-A312-6D7493488576}">
      <dgm:prSet/>
      <dgm:spPr/>
      <dgm:t>
        <a:bodyPr/>
        <a:lstStyle/>
        <a:p>
          <a:endParaRPr lang="en-GB"/>
        </a:p>
      </dgm:t>
    </dgm:pt>
    <dgm:pt modelId="{9AD080FE-DDE6-4C5D-9A58-5823327D8920}" type="sibTrans" cxnId="{2A773A97-5B5E-4ADE-A312-6D7493488576}">
      <dgm:prSet/>
      <dgm:spPr/>
      <dgm:t>
        <a:bodyPr/>
        <a:lstStyle/>
        <a:p>
          <a:endParaRPr lang="en-GB"/>
        </a:p>
      </dgm:t>
    </dgm:pt>
    <dgm:pt modelId="{C94323DD-1CE9-405A-A983-2A25B129829E}" type="pres">
      <dgm:prSet presAssocID="{C814CED9-5385-4694-A857-12ACF2060AE8}" presName="Name0" presStyleCnt="0">
        <dgm:presLayoutVars>
          <dgm:dir/>
          <dgm:resizeHandles val="exact"/>
        </dgm:presLayoutVars>
      </dgm:prSet>
      <dgm:spPr/>
    </dgm:pt>
    <dgm:pt modelId="{53F3FD72-B283-40BA-A257-7A997FCC3C44}" type="pres">
      <dgm:prSet presAssocID="{C814CED9-5385-4694-A857-12ACF2060AE8}" presName="fgShape" presStyleLbl="fgShp" presStyleIdx="0" presStyleCnt="1"/>
      <dgm:spPr/>
    </dgm:pt>
    <dgm:pt modelId="{EAE66477-F2DD-4964-B41D-A52AA7C1D289}" type="pres">
      <dgm:prSet presAssocID="{C814CED9-5385-4694-A857-12ACF2060AE8}" presName="linComp" presStyleCnt="0"/>
      <dgm:spPr/>
    </dgm:pt>
    <dgm:pt modelId="{61013B07-EB90-4F80-B44A-BBE30C124191}" type="pres">
      <dgm:prSet presAssocID="{E99E835D-F213-4202-AFB4-7DE3E76B2945}" presName="compNode" presStyleCnt="0"/>
      <dgm:spPr/>
    </dgm:pt>
    <dgm:pt modelId="{352D9674-1C19-487F-89B2-FA8BDCC46EAA}" type="pres">
      <dgm:prSet presAssocID="{E99E835D-F213-4202-AFB4-7DE3E76B2945}" presName="bkgdShape" presStyleLbl="node1" presStyleIdx="0" presStyleCnt="4" custLinFactNeighborX="5646" custLinFactNeighborY="889"/>
      <dgm:spPr/>
      <dgm:t>
        <a:bodyPr/>
        <a:lstStyle/>
        <a:p>
          <a:endParaRPr lang="en-GB"/>
        </a:p>
      </dgm:t>
    </dgm:pt>
    <dgm:pt modelId="{F2567F68-15C7-48D0-9F43-21F1025927DC}" type="pres">
      <dgm:prSet presAssocID="{E99E835D-F213-4202-AFB4-7DE3E76B2945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30342AB-58BF-4CDE-B233-378B78736C0A}" type="pres">
      <dgm:prSet presAssocID="{E99E835D-F213-4202-AFB4-7DE3E76B2945}" presName="invisiNode" presStyleLbl="node1" presStyleIdx="0" presStyleCnt="4"/>
      <dgm:spPr/>
    </dgm:pt>
    <dgm:pt modelId="{9F34C9C1-CCE5-4354-AB3A-F380E9185160}" type="pres">
      <dgm:prSet presAssocID="{E99E835D-F213-4202-AFB4-7DE3E76B2945}" presName="imagNode" presStyleLbl="fgImgPlace1" presStyleIdx="0" presStyleCnt="4"/>
      <dgm:spPr>
        <a:blipFill>
          <a:blip xmlns:r="http://schemas.openxmlformats.org/officeDocument/2006/relationships" r:embed="rId1">
            <a:extLst/>
          </a:blip>
          <a:srcRect/>
          <a:stretch>
            <a:fillRect l="-25000" r="-25000"/>
          </a:stretch>
        </a:blipFill>
      </dgm:spPr>
    </dgm:pt>
    <dgm:pt modelId="{325E94F9-5117-4E99-A5A6-95AC9563D7CF}" type="pres">
      <dgm:prSet presAssocID="{5852C5D9-17E9-46DB-8114-FBC1D35AB900}" presName="sibTrans" presStyleLbl="sibTrans2D1" presStyleIdx="0" presStyleCnt="0"/>
      <dgm:spPr/>
      <dgm:t>
        <a:bodyPr/>
        <a:lstStyle/>
        <a:p>
          <a:endParaRPr lang="en-GB"/>
        </a:p>
      </dgm:t>
    </dgm:pt>
    <dgm:pt modelId="{3458F39A-6ED0-44FC-AF0D-E764387CD208}" type="pres">
      <dgm:prSet presAssocID="{F607B738-1A9E-42DA-8ED2-5397E0BFA3B2}" presName="compNode" presStyleCnt="0"/>
      <dgm:spPr/>
    </dgm:pt>
    <dgm:pt modelId="{B0203A47-4127-40B3-8212-E31595E1EA8F}" type="pres">
      <dgm:prSet presAssocID="{F607B738-1A9E-42DA-8ED2-5397E0BFA3B2}" presName="bkgdShape" presStyleLbl="node1" presStyleIdx="1" presStyleCnt="4"/>
      <dgm:spPr/>
      <dgm:t>
        <a:bodyPr/>
        <a:lstStyle/>
        <a:p>
          <a:endParaRPr lang="en-GB"/>
        </a:p>
      </dgm:t>
    </dgm:pt>
    <dgm:pt modelId="{27D8F1EB-E665-4F7C-B379-D0D71B093B2B}" type="pres">
      <dgm:prSet presAssocID="{F607B738-1A9E-42DA-8ED2-5397E0BFA3B2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A1F696D-F6A8-4782-B913-85F244FFB568}" type="pres">
      <dgm:prSet presAssocID="{F607B738-1A9E-42DA-8ED2-5397E0BFA3B2}" presName="invisiNode" presStyleLbl="node1" presStyleIdx="1" presStyleCnt="4"/>
      <dgm:spPr/>
    </dgm:pt>
    <dgm:pt modelId="{0BD03B22-56E4-4648-963F-CF0DEF157528}" type="pres">
      <dgm:prSet presAssocID="{F607B738-1A9E-42DA-8ED2-5397E0BFA3B2}" presName="imagNode" presStyleLbl="fgImgPlace1" presStyleIdx="1" presStyleCnt="4"/>
      <dgm:spPr>
        <a:blipFill>
          <a:blip xmlns:r="http://schemas.openxmlformats.org/officeDocument/2006/relationships" r:embed="rId2">
            <a:extLst/>
          </a:blip>
          <a:srcRect/>
          <a:stretch>
            <a:fillRect l="-20000" r="-20000"/>
          </a:stretch>
        </a:blipFill>
      </dgm:spPr>
    </dgm:pt>
    <dgm:pt modelId="{443D6BFC-4E0A-4995-BC0D-000382DB50AA}" type="pres">
      <dgm:prSet presAssocID="{E7BCB1A6-F6BE-462A-A611-F63DD92891A1}" presName="sibTrans" presStyleLbl="sibTrans2D1" presStyleIdx="0" presStyleCnt="0"/>
      <dgm:spPr/>
      <dgm:t>
        <a:bodyPr/>
        <a:lstStyle/>
        <a:p>
          <a:endParaRPr lang="en-GB"/>
        </a:p>
      </dgm:t>
    </dgm:pt>
    <dgm:pt modelId="{F71C8F03-9666-436F-BD00-EE678C6DAD48}" type="pres">
      <dgm:prSet presAssocID="{B9D52E14-CF03-4973-8709-0B330DE570E8}" presName="compNode" presStyleCnt="0"/>
      <dgm:spPr/>
    </dgm:pt>
    <dgm:pt modelId="{5B96588F-4383-4257-A9E3-EA6008FAB493}" type="pres">
      <dgm:prSet presAssocID="{B9D52E14-CF03-4973-8709-0B330DE570E8}" presName="bkgdShape" presStyleLbl="node1" presStyleIdx="2" presStyleCnt="4"/>
      <dgm:spPr/>
      <dgm:t>
        <a:bodyPr/>
        <a:lstStyle/>
        <a:p>
          <a:endParaRPr lang="en-GB"/>
        </a:p>
      </dgm:t>
    </dgm:pt>
    <dgm:pt modelId="{26136ACC-A0C5-47C7-892F-93D2CC1F7B74}" type="pres">
      <dgm:prSet presAssocID="{B9D52E14-CF03-4973-8709-0B330DE570E8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ADFB355-004A-42F3-8B95-55E1D02FE95B}" type="pres">
      <dgm:prSet presAssocID="{B9D52E14-CF03-4973-8709-0B330DE570E8}" presName="invisiNode" presStyleLbl="node1" presStyleIdx="2" presStyleCnt="4"/>
      <dgm:spPr/>
    </dgm:pt>
    <dgm:pt modelId="{9EA02052-A7DD-4032-9A99-D87A8601C6E2}" type="pres">
      <dgm:prSet presAssocID="{B9D52E14-CF03-4973-8709-0B330DE570E8}" presName="imagNode" presStyleLbl="fgImgPlace1" presStyleIdx="2" presStyleCnt="4"/>
      <dgm:spPr>
        <a:blipFill>
          <a:blip xmlns:r="http://schemas.openxmlformats.org/officeDocument/2006/relationships" r:embed="rId3">
            <a:extLst/>
          </a:blip>
          <a:srcRect/>
          <a:stretch>
            <a:fillRect l="-15000" r="-15000"/>
          </a:stretch>
        </a:blipFill>
      </dgm:spPr>
    </dgm:pt>
    <dgm:pt modelId="{9D5098AD-16E9-4FF1-BC3D-2A32F0DF9480}" type="pres">
      <dgm:prSet presAssocID="{867CB679-A456-4D00-8E46-DB804E668D13}" presName="sibTrans" presStyleLbl="sibTrans2D1" presStyleIdx="0" presStyleCnt="0"/>
      <dgm:spPr/>
      <dgm:t>
        <a:bodyPr/>
        <a:lstStyle/>
        <a:p>
          <a:endParaRPr lang="en-GB"/>
        </a:p>
      </dgm:t>
    </dgm:pt>
    <dgm:pt modelId="{19382DC6-7B67-40FF-B37E-F22BA7BFA613}" type="pres">
      <dgm:prSet presAssocID="{DB264993-5589-4657-99BE-9087A038163F}" presName="compNode" presStyleCnt="0"/>
      <dgm:spPr/>
    </dgm:pt>
    <dgm:pt modelId="{0AD82F12-9949-4E5D-8C51-06BC0766A9BE}" type="pres">
      <dgm:prSet presAssocID="{DB264993-5589-4657-99BE-9087A038163F}" presName="bkgdShape" presStyleLbl="node1" presStyleIdx="3" presStyleCnt="4"/>
      <dgm:spPr/>
      <dgm:t>
        <a:bodyPr/>
        <a:lstStyle/>
        <a:p>
          <a:endParaRPr lang="en-GB"/>
        </a:p>
      </dgm:t>
    </dgm:pt>
    <dgm:pt modelId="{2A102630-6687-4C91-A85F-F24BA5DAABAB}" type="pres">
      <dgm:prSet presAssocID="{DB264993-5589-4657-99BE-9087A038163F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887374A-2035-4ED6-9B17-D133BAB7237B}" type="pres">
      <dgm:prSet presAssocID="{DB264993-5589-4657-99BE-9087A038163F}" presName="invisiNode" presStyleLbl="node1" presStyleIdx="3" presStyleCnt="4"/>
      <dgm:spPr/>
    </dgm:pt>
    <dgm:pt modelId="{F727DB47-7C2C-470E-B944-43E2B254B1B3}" type="pres">
      <dgm:prSet presAssocID="{DB264993-5589-4657-99BE-9087A038163F}" presName="imagNode" presStyleLbl="fgImgPlace1" presStyleIdx="3" presStyleCnt="4"/>
      <dgm:spPr>
        <a:blipFill>
          <a:blip xmlns:r="http://schemas.openxmlformats.org/officeDocument/2006/relationships" r:embed="rId4">
            <a:extLst/>
          </a:blip>
          <a:srcRect/>
          <a:stretch>
            <a:fillRect l="-25000" r="-25000"/>
          </a:stretch>
        </a:blipFill>
      </dgm:spPr>
    </dgm:pt>
  </dgm:ptLst>
  <dgm:cxnLst>
    <dgm:cxn modelId="{DB927BA8-5874-43D1-80AF-37DDE892C68B}" type="presOf" srcId="{DB264993-5589-4657-99BE-9087A038163F}" destId="{0AD82F12-9949-4E5D-8C51-06BC0766A9BE}" srcOrd="0" destOrd="0" presId="urn:microsoft.com/office/officeart/2005/8/layout/hList7#1"/>
    <dgm:cxn modelId="{CD26A28D-3CA4-4630-9E44-E669FA55EF77}" srcId="{C814CED9-5385-4694-A857-12ACF2060AE8}" destId="{E99E835D-F213-4202-AFB4-7DE3E76B2945}" srcOrd="0" destOrd="0" parTransId="{F69CC343-5469-4990-A8F3-07CADA8086BE}" sibTransId="{5852C5D9-17E9-46DB-8114-FBC1D35AB900}"/>
    <dgm:cxn modelId="{2A773A97-5B5E-4ADE-A312-6D7493488576}" srcId="{C814CED9-5385-4694-A857-12ACF2060AE8}" destId="{DB264993-5589-4657-99BE-9087A038163F}" srcOrd="3" destOrd="0" parTransId="{F6F94752-020B-41DE-B01B-9D63D0D9761E}" sibTransId="{9AD080FE-DDE6-4C5D-9A58-5823327D8920}"/>
    <dgm:cxn modelId="{58954DC9-7600-4D52-B33F-BFC270BF84AA}" type="presOf" srcId="{B9D52E14-CF03-4973-8709-0B330DE570E8}" destId="{5B96588F-4383-4257-A9E3-EA6008FAB493}" srcOrd="0" destOrd="0" presId="urn:microsoft.com/office/officeart/2005/8/layout/hList7#1"/>
    <dgm:cxn modelId="{20CB3495-512B-457C-B525-983CACC1557B}" srcId="{C814CED9-5385-4694-A857-12ACF2060AE8}" destId="{F607B738-1A9E-42DA-8ED2-5397E0BFA3B2}" srcOrd="1" destOrd="0" parTransId="{AA6C3399-17A0-43E1-AA3D-81BFE9F2253D}" sibTransId="{E7BCB1A6-F6BE-462A-A611-F63DD92891A1}"/>
    <dgm:cxn modelId="{AD8A9EBE-A6E4-44F2-9E9F-A2BCAEE04079}" type="presOf" srcId="{E99E835D-F213-4202-AFB4-7DE3E76B2945}" destId="{F2567F68-15C7-48D0-9F43-21F1025927DC}" srcOrd="1" destOrd="0" presId="urn:microsoft.com/office/officeart/2005/8/layout/hList7#1"/>
    <dgm:cxn modelId="{DBFCD0CE-89A4-4EE1-AF19-690A9946F903}" type="presOf" srcId="{867CB679-A456-4D00-8E46-DB804E668D13}" destId="{9D5098AD-16E9-4FF1-BC3D-2A32F0DF9480}" srcOrd="0" destOrd="0" presId="urn:microsoft.com/office/officeart/2005/8/layout/hList7#1"/>
    <dgm:cxn modelId="{9510F763-156F-40A2-A19F-801DD650F7B3}" type="presOf" srcId="{DB264993-5589-4657-99BE-9087A038163F}" destId="{2A102630-6687-4C91-A85F-F24BA5DAABAB}" srcOrd="1" destOrd="0" presId="urn:microsoft.com/office/officeart/2005/8/layout/hList7#1"/>
    <dgm:cxn modelId="{A977035C-ECB5-4890-B177-591F87CCD5EC}" srcId="{C814CED9-5385-4694-A857-12ACF2060AE8}" destId="{B9D52E14-CF03-4973-8709-0B330DE570E8}" srcOrd="2" destOrd="0" parTransId="{78659D6F-3FC5-40BD-B650-9F18183F03E1}" sibTransId="{867CB679-A456-4D00-8E46-DB804E668D13}"/>
    <dgm:cxn modelId="{566B0682-1549-4A66-9759-47578B27C921}" type="presOf" srcId="{E99E835D-F213-4202-AFB4-7DE3E76B2945}" destId="{352D9674-1C19-487F-89B2-FA8BDCC46EAA}" srcOrd="0" destOrd="0" presId="urn:microsoft.com/office/officeart/2005/8/layout/hList7#1"/>
    <dgm:cxn modelId="{1E331DA8-A349-4FCC-98B9-FA303FEFA069}" type="presOf" srcId="{C814CED9-5385-4694-A857-12ACF2060AE8}" destId="{C94323DD-1CE9-405A-A983-2A25B129829E}" srcOrd="0" destOrd="0" presId="urn:microsoft.com/office/officeart/2005/8/layout/hList7#1"/>
    <dgm:cxn modelId="{A436E780-397E-4739-A98E-E4F841490CB0}" type="presOf" srcId="{F607B738-1A9E-42DA-8ED2-5397E0BFA3B2}" destId="{27D8F1EB-E665-4F7C-B379-D0D71B093B2B}" srcOrd="1" destOrd="0" presId="urn:microsoft.com/office/officeart/2005/8/layout/hList7#1"/>
    <dgm:cxn modelId="{3F02A6A0-62D6-480C-9436-687E0696DB0C}" type="presOf" srcId="{B9D52E14-CF03-4973-8709-0B330DE570E8}" destId="{26136ACC-A0C5-47C7-892F-93D2CC1F7B74}" srcOrd="1" destOrd="0" presId="urn:microsoft.com/office/officeart/2005/8/layout/hList7#1"/>
    <dgm:cxn modelId="{FD38EF6F-D779-419A-81EF-D87947A8260D}" type="presOf" srcId="{5852C5D9-17E9-46DB-8114-FBC1D35AB900}" destId="{325E94F9-5117-4E99-A5A6-95AC9563D7CF}" srcOrd="0" destOrd="0" presId="urn:microsoft.com/office/officeart/2005/8/layout/hList7#1"/>
    <dgm:cxn modelId="{8281FABD-80A0-4388-8125-122F213F49A6}" type="presOf" srcId="{E7BCB1A6-F6BE-462A-A611-F63DD92891A1}" destId="{443D6BFC-4E0A-4995-BC0D-000382DB50AA}" srcOrd="0" destOrd="0" presId="urn:microsoft.com/office/officeart/2005/8/layout/hList7#1"/>
    <dgm:cxn modelId="{E74BD4AD-49AB-4C50-A073-607192A69B97}" type="presOf" srcId="{F607B738-1A9E-42DA-8ED2-5397E0BFA3B2}" destId="{B0203A47-4127-40B3-8212-E31595E1EA8F}" srcOrd="0" destOrd="0" presId="urn:microsoft.com/office/officeart/2005/8/layout/hList7#1"/>
    <dgm:cxn modelId="{21BDD2AB-A891-4E72-965E-41A5E519CF12}" type="presParOf" srcId="{C94323DD-1CE9-405A-A983-2A25B129829E}" destId="{53F3FD72-B283-40BA-A257-7A997FCC3C44}" srcOrd="0" destOrd="0" presId="urn:microsoft.com/office/officeart/2005/8/layout/hList7#1"/>
    <dgm:cxn modelId="{0BC6C7EF-9B46-49E1-8D00-E97D13B5BFF9}" type="presParOf" srcId="{C94323DD-1CE9-405A-A983-2A25B129829E}" destId="{EAE66477-F2DD-4964-B41D-A52AA7C1D289}" srcOrd="1" destOrd="0" presId="urn:microsoft.com/office/officeart/2005/8/layout/hList7#1"/>
    <dgm:cxn modelId="{8BDF1B8B-92C1-4C13-9C74-A55EF8CDF693}" type="presParOf" srcId="{EAE66477-F2DD-4964-B41D-A52AA7C1D289}" destId="{61013B07-EB90-4F80-B44A-BBE30C124191}" srcOrd="0" destOrd="0" presId="urn:microsoft.com/office/officeart/2005/8/layout/hList7#1"/>
    <dgm:cxn modelId="{1099EA1D-C34D-42A0-B962-9C7944751DE9}" type="presParOf" srcId="{61013B07-EB90-4F80-B44A-BBE30C124191}" destId="{352D9674-1C19-487F-89B2-FA8BDCC46EAA}" srcOrd="0" destOrd="0" presId="urn:microsoft.com/office/officeart/2005/8/layout/hList7#1"/>
    <dgm:cxn modelId="{B45F81CA-1492-452D-B26B-7C56168E3F11}" type="presParOf" srcId="{61013B07-EB90-4F80-B44A-BBE30C124191}" destId="{F2567F68-15C7-48D0-9F43-21F1025927DC}" srcOrd="1" destOrd="0" presId="urn:microsoft.com/office/officeart/2005/8/layout/hList7#1"/>
    <dgm:cxn modelId="{44B2A48F-ECBF-4F96-BE7B-8D58D9D74639}" type="presParOf" srcId="{61013B07-EB90-4F80-B44A-BBE30C124191}" destId="{C30342AB-58BF-4CDE-B233-378B78736C0A}" srcOrd="2" destOrd="0" presId="urn:microsoft.com/office/officeart/2005/8/layout/hList7#1"/>
    <dgm:cxn modelId="{1D746F60-97EC-4805-BC7D-E4F65BF9A323}" type="presParOf" srcId="{61013B07-EB90-4F80-B44A-BBE30C124191}" destId="{9F34C9C1-CCE5-4354-AB3A-F380E9185160}" srcOrd="3" destOrd="0" presId="urn:microsoft.com/office/officeart/2005/8/layout/hList7#1"/>
    <dgm:cxn modelId="{3853C373-2286-41F7-9466-03BE414AD8B3}" type="presParOf" srcId="{EAE66477-F2DD-4964-B41D-A52AA7C1D289}" destId="{325E94F9-5117-4E99-A5A6-95AC9563D7CF}" srcOrd="1" destOrd="0" presId="urn:microsoft.com/office/officeart/2005/8/layout/hList7#1"/>
    <dgm:cxn modelId="{73E66658-0462-4A58-96A4-B0FE9168916A}" type="presParOf" srcId="{EAE66477-F2DD-4964-B41D-A52AA7C1D289}" destId="{3458F39A-6ED0-44FC-AF0D-E764387CD208}" srcOrd="2" destOrd="0" presId="urn:microsoft.com/office/officeart/2005/8/layout/hList7#1"/>
    <dgm:cxn modelId="{23D91C0F-2119-446D-BBAA-BE741F66A70E}" type="presParOf" srcId="{3458F39A-6ED0-44FC-AF0D-E764387CD208}" destId="{B0203A47-4127-40B3-8212-E31595E1EA8F}" srcOrd="0" destOrd="0" presId="urn:microsoft.com/office/officeart/2005/8/layout/hList7#1"/>
    <dgm:cxn modelId="{ADB5CC60-F9CC-4EA8-BA0F-3B0461D63F34}" type="presParOf" srcId="{3458F39A-6ED0-44FC-AF0D-E764387CD208}" destId="{27D8F1EB-E665-4F7C-B379-D0D71B093B2B}" srcOrd="1" destOrd="0" presId="urn:microsoft.com/office/officeart/2005/8/layout/hList7#1"/>
    <dgm:cxn modelId="{13A9D6F5-AE69-4686-B242-F0C2357005C9}" type="presParOf" srcId="{3458F39A-6ED0-44FC-AF0D-E764387CD208}" destId="{AA1F696D-F6A8-4782-B913-85F244FFB568}" srcOrd="2" destOrd="0" presId="urn:microsoft.com/office/officeart/2005/8/layout/hList7#1"/>
    <dgm:cxn modelId="{F9919EBD-F497-4C71-A08E-1B982F0897F8}" type="presParOf" srcId="{3458F39A-6ED0-44FC-AF0D-E764387CD208}" destId="{0BD03B22-56E4-4648-963F-CF0DEF157528}" srcOrd="3" destOrd="0" presId="urn:microsoft.com/office/officeart/2005/8/layout/hList7#1"/>
    <dgm:cxn modelId="{759F0C46-E3F1-4FAA-9CB1-A7D1116E6C80}" type="presParOf" srcId="{EAE66477-F2DD-4964-B41D-A52AA7C1D289}" destId="{443D6BFC-4E0A-4995-BC0D-000382DB50AA}" srcOrd="3" destOrd="0" presId="urn:microsoft.com/office/officeart/2005/8/layout/hList7#1"/>
    <dgm:cxn modelId="{F5810F09-2BF5-4CB4-BC44-0C7B05A62630}" type="presParOf" srcId="{EAE66477-F2DD-4964-B41D-A52AA7C1D289}" destId="{F71C8F03-9666-436F-BD00-EE678C6DAD48}" srcOrd="4" destOrd="0" presId="urn:microsoft.com/office/officeart/2005/8/layout/hList7#1"/>
    <dgm:cxn modelId="{6D29A3E6-F12B-422C-A249-98448E297176}" type="presParOf" srcId="{F71C8F03-9666-436F-BD00-EE678C6DAD48}" destId="{5B96588F-4383-4257-A9E3-EA6008FAB493}" srcOrd="0" destOrd="0" presId="urn:microsoft.com/office/officeart/2005/8/layout/hList7#1"/>
    <dgm:cxn modelId="{1D6F7843-8344-4AD5-A1C1-314E3D44A1A4}" type="presParOf" srcId="{F71C8F03-9666-436F-BD00-EE678C6DAD48}" destId="{26136ACC-A0C5-47C7-892F-93D2CC1F7B74}" srcOrd="1" destOrd="0" presId="urn:microsoft.com/office/officeart/2005/8/layout/hList7#1"/>
    <dgm:cxn modelId="{80BE70C5-B15C-4453-8425-611E1F6D8C97}" type="presParOf" srcId="{F71C8F03-9666-436F-BD00-EE678C6DAD48}" destId="{1ADFB355-004A-42F3-8B95-55E1D02FE95B}" srcOrd="2" destOrd="0" presId="urn:microsoft.com/office/officeart/2005/8/layout/hList7#1"/>
    <dgm:cxn modelId="{E2E811A9-B2BB-43FE-9C11-FC3CC9539F47}" type="presParOf" srcId="{F71C8F03-9666-436F-BD00-EE678C6DAD48}" destId="{9EA02052-A7DD-4032-9A99-D87A8601C6E2}" srcOrd="3" destOrd="0" presId="urn:microsoft.com/office/officeart/2005/8/layout/hList7#1"/>
    <dgm:cxn modelId="{EC3F1F6A-1D97-41FC-BE24-4479A5231210}" type="presParOf" srcId="{EAE66477-F2DD-4964-B41D-A52AA7C1D289}" destId="{9D5098AD-16E9-4FF1-BC3D-2A32F0DF9480}" srcOrd="5" destOrd="0" presId="urn:microsoft.com/office/officeart/2005/8/layout/hList7#1"/>
    <dgm:cxn modelId="{00BEE3AE-8629-4087-9850-1BFB82137846}" type="presParOf" srcId="{EAE66477-F2DD-4964-B41D-A52AA7C1D289}" destId="{19382DC6-7B67-40FF-B37E-F22BA7BFA613}" srcOrd="6" destOrd="0" presId="urn:microsoft.com/office/officeart/2005/8/layout/hList7#1"/>
    <dgm:cxn modelId="{F29158D1-4386-4DA9-84F6-00DB0807476F}" type="presParOf" srcId="{19382DC6-7B67-40FF-B37E-F22BA7BFA613}" destId="{0AD82F12-9949-4E5D-8C51-06BC0766A9BE}" srcOrd="0" destOrd="0" presId="urn:microsoft.com/office/officeart/2005/8/layout/hList7#1"/>
    <dgm:cxn modelId="{8D3C98C1-394A-4DDC-A76C-8F12FFBFCA2F}" type="presParOf" srcId="{19382DC6-7B67-40FF-B37E-F22BA7BFA613}" destId="{2A102630-6687-4C91-A85F-F24BA5DAABAB}" srcOrd="1" destOrd="0" presId="urn:microsoft.com/office/officeart/2005/8/layout/hList7#1"/>
    <dgm:cxn modelId="{AB7295B7-1480-40FC-B147-AEBFB6DCB1E1}" type="presParOf" srcId="{19382DC6-7B67-40FF-B37E-F22BA7BFA613}" destId="{E887374A-2035-4ED6-9B17-D133BAB7237B}" srcOrd="2" destOrd="0" presId="urn:microsoft.com/office/officeart/2005/8/layout/hList7#1"/>
    <dgm:cxn modelId="{D2AB9F84-B63E-4A87-94B4-987A404B9C85}" type="presParOf" srcId="{19382DC6-7B67-40FF-B37E-F22BA7BFA613}" destId="{F727DB47-7C2C-470E-B944-43E2B254B1B3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0198AF-42F7-40A2-A00C-E7F8619EEDA0}">
      <dsp:nvSpPr>
        <dsp:cNvPr id="0" name=""/>
        <dsp:cNvSpPr/>
      </dsp:nvSpPr>
      <dsp:spPr>
        <a:xfrm>
          <a:off x="2006731" y="223"/>
          <a:ext cx="1532807" cy="15328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kern="1200" dirty="0" smtClean="0"/>
            <a:t>Илюстриране</a:t>
          </a:r>
          <a:endParaRPr lang="en-GB" sz="1400" kern="1200" dirty="0"/>
        </a:p>
      </dsp:txBody>
      <dsp:txXfrm>
        <a:off x="2231205" y="224697"/>
        <a:ext cx="1083859" cy="1083859"/>
      </dsp:txXfrm>
    </dsp:sp>
    <dsp:sp modelId="{D21D6D41-6F4A-4B38-9069-64115B0613B1}">
      <dsp:nvSpPr>
        <dsp:cNvPr id="0" name=""/>
        <dsp:cNvSpPr/>
      </dsp:nvSpPr>
      <dsp:spPr>
        <a:xfrm rot="2160000">
          <a:off x="3491289" y="1178051"/>
          <a:ext cx="408279" cy="5173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>
        <a:off x="3502985" y="1245518"/>
        <a:ext cx="285795" cy="310394"/>
      </dsp:txXfrm>
    </dsp:sp>
    <dsp:sp modelId="{0A7CC37C-E9E1-4CE9-B462-239F2601705E}">
      <dsp:nvSpPr>
        <dsp:cNvPr id="0" name=""/>
        <dsp:cNvSpPr/>
      </dsp:nvSpPr>
      <dsp:spPr>
        <a:xfrm>
          <a:off x="3870015" y="1353978"/>
          <a:ext cx="1532807" cy="153280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kern="1200" dirty="0" smtClean="0"/>
            <a:t>Свързване с предходния опит</a:t>
          </a:r>
          <a:endParaRPr lang="en-GB" sz="1400" kern="1200" dirty="0"/>
        </a:p>
      </dsp:txBody>
      <dsp:txXfrm>
        <a:off x="4094489" y="1578452"/>
        <a:ext cx="1083859" cy="1083859"/>
      </dsp:txXfrm>
    </dsp:sp>
    <dsp:sp modelId="{2C92D00E-0E8C-4A4B-98F0-8707CD5ED9FA}">
      <dsp:nvSpPr>
        <dsp:cNvPr id="0" name=""/>
        <dsp:cNvSpPr/>
      </dsp:nvSpPr>
      <dsp:spPr>
        <a:xfrm rot="6480000">
          <a:off x="4079995" y="2945942"/>
          <a:ext cx="408279" cy="5173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 rot="10800000">
        <a:off x="4160162" y="2991161"/>
        <a:ext cx="285795" cy="310394"/>
      </dsp:txXfrm>
    </dsp:sp>
    <dsp:sp modelId="{8059C4C3-3E65-4462-9C6C-55EFFE667DAE}">
      <dsp:nvSpPr>
        <dsp:cNvPr id="0" name=""/>
        <dsp:cNvSpPr/>
      </dsp:nvSpPr>
      <dsp:spPr>
        <a:xfrm>
          <a:off x="3158304" y="3544400"/>
          <a:ext cx="1532807" cy="153280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kern="1200" dirty="0" smtClean="0"/>
            <a:t>Разбиране</a:t>
          </a:r>
          <a:endParaRPr lang="en-GB" sz="1400" kern="1200" dirty="0"/>
        </a:p>
      </dsp:txBody>
      <dsp:txXfrm>
        <a:off x="3382778" y="3768874"/>
        <a:ext cx="1083859" cy="1083859"/>
      </dsp:txXfrm>
    </dsp:sp>
    <dsp:sp modelId="{E13DB50F-9E42-4A9B-BA4A-0B4A7314BC92}">
      <dsp:nvSpPr>
        <dsp:cNvPr id="0" name=""/>
        <dsp:cNvSpPr/>
      </dsp:nvSpPr>
      <dsp:spPr>
        <a:xfrm rot="10800000">
          <a:off x="2580550" y="4052143"/>
          <a:ext cx="408279" cy="5173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 rot="10800000">
        <a:off x="2703034" y="4155607"/>
        <a:ext cx="285795" cy="310394"/>
      </dsp:txXfrm>
    </dsp:sp>
    <dsp:sp modelId="{C7143FB3-9B3D-471B-B5EC-00F1102254B1}">
      <dsp:nvSpPr>
        <dsp:cNvPr id="0" name=""/>
        <dsp:cNvSpPr/>
      </dsp:nvSpPr>
      <dsp:spPr>
        <a:xfrm>
          <a:off x="855158" y="3544400"/>
          <a:ext cx="1532807" cy="153280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kern="1200" dirty="0" smtClean="0"/>
            <a:t>Упражняване</a:t>
          </a:r>
          <a:endParaRPr lang="en-GB" sz="1400" kern="1200" dirty="0"/>
        </a:p>
      </dsp:txBody>
      <dsp:txXfrm>
        <a:off x="1079632" y="3768874"/>
        <a:ext cx="1083859" cy="1083859"/>
      </dsp:txXfrm>
    </dsp:sp>
    <dsp:sp modelId="{61554E94-2B7C-4566-9F2C-C93AD7E8E740}">
      <dsp:nvSpPr>
        <dsp:cNvPr id="0" name=""/>
        <dsp:cNvSpPr/>
      </dsp:nvSpPr>
      <dsp:spPr>
        <a:xfrm rot="15240817">
          <a:off x="1073171" y="2920791"/>
          <a:ext cx="448545" cy="5173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 rot="10800000">
        <a:off x="1158982" y="3088935"/>
        <a:ext cx="313982" cy="310394"/>
      </dsp:txXfrm>
    </dsp:sp>
    <dsp:sp modelId="{1AA8AE03-6A0E-48B3-B44B-6D6052BC2266}">
      <dsp:nvSpPr>
        <dsp:cNvPr id="0" name=""/>
        <dsp:cNvSpPr/>
      </dsp:nvSpPr>
      <dsp:spPr>
        <a:xfrm>
          <a:off x="199928" y="1257289"/>
          <a:ext cx="1532807" cy="153280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kern="1200" dirty="0" smtClean="0"/>
            <a:t>Въвеждане на нов </a:t>
          </a:r>
          <a:r>
            <a:rPr lang="bg-BG" sz="1400" kern="1200" dirty="0" err="1" smtClean="0"/>
            <a:t>концепт</a:t>
          </a:r>
          <a:endParaRPr lang="en-GB" sz="1400" kern="1200" dirty="0"/>
        </a:p>
      </dsp:txBody>
      <dsp:txXfrm>
        <a:off x="424402" y="1481763"/>
        <a:ext cx="1083859" cy="1083859"/>
      </dsp:txXfrm>
    </dsp:sp>
    <dsp:sp modelId="{B2164465-6F27-440B-9030-18BF06CAA062}">
      <dsp:nvSpPr>
        <dsp:cNvPr id="0" name=""/>
        <dsp:cNvSpPr/>
      </dsp:nvSpPr>
      <dsp:spPr>
        <a:xfrm rot="19510327">
          <a:off x="1684413" y="1142223"/>
          <a:ext cx="354184" cy="5173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>
        <a:off x="1693930" y="1276029"/>
        <a:ext cx="247929" cy="3103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A8A5BE-75F6-4E1C-BDB9-A6895BDBB841}">
      <dsp:nvSpPr>
        <dsp:cNvPr id="0" name=""/>
        <dsp:cNvSpPr/>
      </dsp:nvSpPr>
      <dsp:spPr>
        <a:xfrm>
          <a:off x="0" y="0"/>
          <a:ext cx="10891157" cy="2269399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8EE6CD-CF5C-4E84-8D3C-44EEFCF4F046}">
      <dsp:nvSpPr>
        <dsp:cNvPr id="0" name=""/>
        <dsp:cNvSpPr/>
      </dsp:nvSpPr>
      <dsp:spPr>
        <a:xfrm>
          <a:off x="330233" y="302586"/>
          <a:ext cx="1894572" cy="16642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815BA4-EA2A-48C8-93D8-DF6467D9A0BB}">
      <dsp:nvSpPr>
        <dsp:cNvPr id="0" name=""/>
        <dsp:cNvSpPr/>
      </dsp:nvSpPr>
      <dsp:spPr>
        <a:xfrm rot="10800000">
          <a:off x="330233" y="2269399"/>
          <a:ext cx="1894572" cy="2773710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kern="1200" dirty="0" smtClean="0">
              <a:solidFill>
                <a:schemeClr val="tx1"/>
              </a:solidFill>
            </a:rPr>
            <a:t>Критично мислене и анализ на текст</a:t>
          </a:r>
          <a:endParaRPr lang="en-US" sz="1600" kern="1200" dirty="0">
            <a:solidFill>
              <a:schemeClr val="tx1"/>
            </a:solidFill>
          </a:endParaRPr>
        </a:p>
      </dsp:txBody>
      <dsp:txXfrm rot="10800000">
        <a:off x="388498" y="2269399"/>
        <a:ext cx="1778042" cy="2715445"/>
      </dsp:txXfrm>
    </dsp:sp>
    <dsp:sp modelId="{755AB4AA-3B04-4680-BE34-6C74B3C25ACA}">
      <dsp:nvSpPr>
        <dsp:cNvPr id="0" name=""/>
        <dsp:cNvSpPr/>
      </dsp:nvSpPr>
      <dsp:spPr>
        <a:xfrm>
          <a:off x="2414263" y="302586"/>
          <a:ext cx="1894572" cy="16642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A3F059-8496-40C6-A8BD-47C93C88662F}">
      <dsp:nvSpPr>
        <dsp:cNvPr id="0" name=""/>
        <dsp:cNvSpPr/>
      </dsp:nvSpPr>
      <dsp:spPr>
        <a:xfrm rot="10800000">
          <a:off x="2414263" y="2269399"/>
          <a:ext cx="1894572" cy="2773710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kern="1200" dirty="0" smtClean="0">
              <a:solidFill>
                <a:schemeClr val="tx1"/>
              </a:solidFill>
            </a:rPr>
            <a:t>Анализ на числова информация</a:t>
          </a:r>
          <a:endParaRPr lang="en-US" sz="1600" kern="1200" dirty="0">
            <a:solidFill>
              <a:schemeClr val="tx1"/>
            </a:solidFill>
          </a:endParaRPr>
        </a:p>
      </dsp:txBody>
      <dsp:txXfrm rot="10800000">
        <a:off x="2472528" y="2269399"/>
        <a:ext cx="1778042" cy="2715445"/>
      </dsp:txXfrm>
    </dsp:sp>
    <dsp:sp modelId="{B7368D5E-AE33-4164-809E-752956BBE691}">
      <dsp:nvSpPr>
        <dsp:cNvPr id="0" name=""/>
        <dsp:cNvSpPr/>
      </dsp:nvSpPr>
      <dsp:spPr>
        <a:xfrm>
          <a:off x="4498292" y="302586"/>
          <a:ext cx="1894572" cy="16642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A189E2-625B-4DEC-B656-21A7E542B53F}">
      <dsp:nvSpPr>
        <dsp:cNvPr id="0" name=""/>
        <dsp:cNvSpPr/>
      </dsp:nvSpPr>
      <dsp:spPr>
        <a:xfrm rot="10800000">
          <a:off x="4498292" y="2269399"/>
          <a:ext cx="1894572" cy="2773710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kern="1200" dirty="0" smtClean="0">
              <a:solidFill>
                <a:schemeClr val="tx1"/>
              </a:solidFill>
            </a:rPr>
            <a:t>Логически анализ – информационни технологии</a:t>
          </a:r>
          <a:endParaRPr lang="en-US" sz="1600" kern="1200" dirty="0">
            <a:solidFill>
              <a:schemeClr val="tx1"/>
            </a:solidFill>
          </a:endParaRPr>
        </a:p>
      </dsp:txBody>
      <dsp:txXfrm rot="10800000">
        <a:off x="4556557" y="2269399"/>
        <a:ext cx="1778042" cy="2715445"/>
      </dsp:txXfrm>
    </dsp:sp>
    <dsp:sp modelId="{E0D81BDE-F05A-4179-BF0D-63272190987F}">
      <dsp:nvSpPr>
        <dsp:cNvPr id="0" name=""/>
        <dsp:cNvSpPr/>
      </dsp:nvSpPr>
      <dsp:spPr>
        <a:xfrm>
          <a:off x="6582321" y="302586"/>
          <a:ext cx="1894572" cy="16642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58FBB6-8AAF-4A15-ADD1-F54191ED2F80}">
      <dsp:nvSpPr>
        <dsp:cNvPr id="0" name=""/>
        <dsp:cNvSpPr/>
      </dsp:nvSpPr>
      <dsp:spPr>
        <a:xfrm rot="10800000">
          <a:off x="6582321" y="2269399"/>
          <a:ext cx="1894572" cy="2773710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kern="1200" dirty="0" smtClean="0">
              <a:solidFill>
                <a:schemeClr val="tx1"/>
              </a:solidFill>
            </a:rPr>
            <a:t>Логическо  мислене - инженерни науки</a:t>
          </a:r>
          <a:endParaRPr lang="en-US" sz="1600" kern="1200" dirty="0">
            <a:solidFill>
              <a:schemeClr val="tx1"/>
            </a:solidFill>
          </a:endParaRPr>
        </a:p>
      </dsp:txBody>
      <dsp:txXfrm rot="10800000">
        <a:off x="6640586" y="2269399"/>
        <a:ext cx="1778042" cy="2715445"/>
      </dsp:txXfrm>
    </dsp:sp>
    <dsp:sp modelId="{80B3C4F4-285C-49B9-8C67-72CCF5CCE58A}">
      <dsp:nvSpPr>
        <dsp:cNvPr id="0" name=""/>
        <dsp:cNvSpPr/>
      </dsp:nvSpPr>
      <dsp:spPr>
        <a:xfrm>
          <a:off x="8666351" y="302586"/>
          <a:ext cx="1894572" cy="16642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CA8786-34BB-4CE3-8E9D-1739771C5838}">
      <dsp:nvSpPr>
        <dsp:cNvPr id="0" name=""/>
        <dsp:cNvSpPr/>
      </dsp:nvSpPr>
      <dsp:spPr>
        <a:xfrm rot="10800000">
          <a:off x="8666351" y="2269399"/>
          <a:ext cx="1894572" cy="2773710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kern="1200" dirty="0" smtClean="0">
              <a:solidFill>
                <a:schemeClr val="tx1"/>
              </a:solidFill>
            </a:rPr>
            <a:t>Потенциал за учене</a:t>
          </a:r>
          <a:endParaRPr lang="en-US" sz="1600" kern="1200" dirty="0">
            <a:solidFill>
              <a:schemeClr val="tx1"/>
            </a:solidFill>
          </a:endParaRPr>
        </a:p>
      </dsp:txBody>
      <dsp:txXfrm rot="10800000">
        <a:off x="8724616" y="2269399"/>
        <a:ext cx="1778042" cy="27154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76837AE-3031-4E8D-B6FE-964CAB75DF31}" type="datetimeFigureOut">
              <a:rPr lang="en-GB"/>
              <a:pPr>
                <a:defRPr/>
              </a:pPr>
              <a:t>28/04/2014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4DB4A3E-313C-44CE-BFCB-B7E5ABD83E1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5785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B4A3E-313C-44CE-BFCB-B7E5ABD83E17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B4A3E-313C-44CE-BFCB-B7E5ABD83E17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5 </a:t>
            </a:r>
            <a:r>
              <a:rPr lang="en-US" dirty="0" smtClean="0"/>
              <a:t>+</a:t>
            </a:r>
            <a:r>
              <a:rPr lang="en-US" baseline="0" dirty="0" smtClean="0"/>
              <a:t> 10 </a:t>
            </a:r>
            <a:r>
              <a:rPr lang="bg-BG" baseline="0" dirty="0" smtClean="0"/>
              <a:t>игра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B4A3E-313C-44CE-BFCB-B7E5ABD83E17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B4A3E-313C-44CE-BFCB-B7E5ABD83E17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3</a:t>
            </a:r>
            <a:r>
              <a:rPr lang="en-US" dirty="0" smtClean="0"/>
              <a:t>+</a:t>
            </a:r>
            <a:r>
              <a:rPr lang="en-US" baseline="0" dirty="0" smtClean="0"/>
              <a:t>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B4A3E-313C-44CE-BFCB-B7E5ABD83E17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B4A3E-313C-44CE-BFCB-B7E5ABD83E17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B4A3E-313C-44CE-BFCB-B7E5ABD83E17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B4A3E-313C-44CE-BFCB-B7E5ABD83E17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B4A3E-313C-44CE-BFCB-B7E5ABD83E17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B4A3E-313C-44CE-BFCB-B7E5ABD83E17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B4A3E-313C-44CE-BFCB-B7E5ABD83E17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6A22E19-717F-4DA7-BBCF-1160E1627796}" type="slidenum">
              <a:rPr lang="en-GB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2718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B4A3E-313C-44CE-BFCB-B7E5ABD83E17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B4A3E-313C-44CE-BFCB-B7E5ABD83E17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B4A3E-313C-44CE-BFCB-B7E5ABD83E17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B4A3E-313C-44CE-BFCB-B7E5ABD83E17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5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BBC17A-21AB-4F44-B36E-E81AF2C57060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2</a:t>
            </a: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2804DDE-4D95-47BE-BD39-CCACC567CA7D}" type="slidenum">
              <a:rPr lang="en-US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852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1</a:t>
            </a:r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DCD1098-6668-4F35-AF55-259F1E2689CD}" type="slidenum">
              <a:rPr lang="en-US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0147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1</a:t>
            </a:r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2A06B40-B5D8-4EC8-AFB9-01497FA2C0AD}" type="slidenum">
              <a:rPr lang="en-US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4575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C7BA6E-F121-492E-AE8C-0656D4EFF9F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2224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g-BG" dirty="0" err="1" smtClean="0"/>
              <a:t>Контекстуализация</a:t>
            </a:r>
            <a:r>
              <a:rPr lang="bg-BG" dirty="0" smtClean="0"/>
              <a:t>. Мнението на другите.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C7BA6E-F121-492E-AE8C-0656D4EFF9F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786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609600" indent="-609600" eaLnBrk="1" hangingPunct="1">
              <a:lnSpc>
                <a:spcPct val="80000"/>
              </a:lnSpc>
              <a:spcBef>
                <a:spcPct val="0"/>
              </a:spcBef>
              <a:spcAft>
                <a:spcPct val="10000"/>
              </a:spcAft>
            </a:pPr>
            <a:r>
              <a:rPr lang="bg-BG" dirty="0" smtClean="0">
                <a:ea typeface="Calibri" panose="020F0502020204030204" pitchFamily="34" charset="0"/>
                <a:cs typeface="Calibri" panose="020F0502020204030204" pitchFamily="34" charset="0"/>
              </a:rPr>
              <a:t>Компетентното поведение зависи от редица фактори: 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0"/>
              </a:spcBef>
              <a:buFontTx/>
              <a:buBlip>
                <a:blip r:embed="rId3"/>
              </a:buBlip>
            </a:pPr>
            <a:r>
              <a:rPr lang="bg-BG" dirty="0" smtClean="0">
                <a:ea typeface="Calibri" panose="020F0502020204030204" pitchFamily="34" charset="0"/>
                <a:cs typeface="Calibri" panose="020F0502020204030204" pitchFamily="34" charset="0"/>
              </a:rPr>
              <a:t>Знания – декларативни и процесуални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0"/>
              </a:spcBef>
              <a:buFontTx/>
              <a:buBlip>
                <a:blip r:embed="rId3"/>
              </a:buBlip>
            </a:pPr>
            <a:r>
              <a:rPr lang="bg-BG" dirty="0" smtClean="0">
                <a:ea typeface="Calibri" panose="020F0502020204030204" pitchFamily="34" charset="0"/>
                <a:cs typeface="Calibri" panose="020F0502020204030204" pitchFamily="34" charset="0"/>
              </a:rPr>
              <a:t>Умения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0"/>
              </a:spcBef>
              <a:buFontTx/>
              <a:buBlip>
                <a:blip r:embed="rId3"/>
              </a:buBlip>
            </a:pPr>
            <a:r>
              <a:rPr lang="bg-BG" dirty="0" smtClean="0">
                <a:ea typeface="Calibri" panose="020F0502020204030204" pitchFamily="34" charset="0"/>
                <a:cs typeface="Calibri" panose="020F0502020204030204" pitchFamily="34" charset="0"/>
              </a:rPr>
              <a:t>Способности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0"/>
              </a:spcBef>
              <a:buFontTx/>
              <a:buBlip>
                <a:blip r:embed="rId3"/>
              </a:buBlip>
            </a:pPr>
            <a:r>
              <a:rPr lang="bg-BG" dirty="0" smtClean="0">
                <a:ea typeface="Calibri" panose="020F0502020204030204" pitchFamily="34" charset="0"/>
                <a:cs typeface="Calibri" panose="020F0502020204030204" pitchFamily="34" charset="0"/>
              </a:rPr>
              <a:t>Навици и нагласи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0"/>
              </a:spcBef>
              <a:buFontTx/>
              <a:buBlip>
                <a:blip r:embed="rId3"/>
              </a:buBlip>
            </a:pPr>
            <a:r>
              <a:rPr lang="bg-BG" dirty="0" smtClean="0">
                <a:ea typeface="Calibri" panose="020F0502020204030204" pitchFamily="34" charset="0"/>
                <a:cs typeface="Calibri" panose="020F0502020204030204" pitchFamily="34" charset="0"/>
              </a:rPr>
              <a:t>Мотиви и стремежи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0"/>
              </a:spcBef>
              <a:buFontTx/>
              <a:buBlip>
                <a:blip r:embed="rId3"/>
              </a:buBlip>
            </a:pPr>
            <a:r>
              <a:rPr lang="bg-BG" dirty="0" smtClean="0">
                <a:ea typeface="Calibri" panose="020F0502020204030204" pitchFamily="34" charset="0"/>
                <a:cs typeface="Calibri" panose="020F0502020204030204" pitchFamily="34" charset="0"/>
              </a:rPr>
              <a:t>Ценности</a:t>
            </a:r>
            <a:endParaRPr lang="en-US" dirty="0" smtClean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09600" indent="-609600"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17CB1A4-39A8-4172-A92B-1D559BA47BF4}" type="slidenum">
              <a:rPr lang="en-GB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8735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01C1D3BA-0AE7-4297-9070-37671B150DF9}" type="slidenum">
              <a:rPr lang="en-GB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6092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bg-BG" dirty="0" smtClean="0"/>
              <a:t>5. Описание на упражненията</a:t>
            </a:r>
            <a:endParaRPr lang="en-US" dirty="0" smtClean="0"/>
          </a:p>
          <a:p>
            <a:endParaRPr lang="bg-BG" dirty="0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84038C5-DADB-4993-9D50-B475141EB656}" type="slidenum">
              <a:rPr lang="en-GB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4625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bg-BG" dirty="0" smtClean="0"/>
              <a:t>10. Дефиниции на всяка от компетентности</a:t>
            </a:r>
            <a:endParaRPr lang="en-US" dirty="0" smtClean="0"/>
          </a:p>
          <a:p>
            <a:pPr>
              <a:lnSpc>
                <a:spcPct val="120000"/>
              </a:lnSpc>
              <a:spcAft>
                <a:spcPts val="0"/>
              </a:spcAft>
              <a:defRPr/>
            </a:pPr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Решаване на проблеми и вземане на решение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Анализира, критически оценява и интерпретира аргументи, информация и данни, за да достигне до ясно разбиране на същността на проблемите. Претегля съответните факти и съображения, за да е сигурен, че решенията или изводите ще доведат до успех.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defRPr/>
            </a:pPr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Работа в екип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Разбира и оценява ценността и ползата от екипната работа и постоянно търси начини да подобрява ефективността на екипа.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defRPr/>
            </a:pPr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Ориентация към резултати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Постоянно търси и открива различни начини за подобряване на работата в краткосрочна и дългосрочна перспектива. Ангажира се с постиганите резултати и се стреми да отговори и по възможност да надмине очакванията.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defRPr/>
            </a:pPr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Фокусирано лидерство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Поддържа постоянен фокус върху постиганите резултати и напредъка в изпълнението на целите, като информира за тях изпълнителите и заинтересовани страни. Създава и въвежда подходящи средства за мониторинг на изпълнението.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defRPr/>
            </a:pPr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Комуникация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Може ясно да изразява своите мисли, идеи и решения както в дискусия или разговор, така и в писмена форма. Намира и привежда добре структурирани аргументи в подкрепа на своето становище, умее да подрежда фактите и да се придържа строго към конкретния обект на обсъждане.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defRPr/>
            </a:pPr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Изграждане на отношения -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Умее да установя и развива личен контакт и да изгражда доверие. Използва специфични умения за диалогично общуване като активно слушане, насочване, подкрепяне и др. Акцентира върху двупосочната комуникация и се стреми да повиши персоналната обвързаност на своя делови партньор с дадена цел или цели.</a:t>
            </a:r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defRPr/>
            </a:pPr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Планиране и организиране -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Постига резултати чрез детайлно планиране и организиране на хора и ресурси за изпълнение на определени цели спрямо конкретни целеви групи в рамките на съгласуван времеви график.</a:t>
            </a:r>
            <a:endParaRPr lang="en-GB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D41632B-C607-42DB-B088-632292D0850C}" type="slidenum">
              <a:rPr lang="en-GB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1234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26C67DD-1B81-41CC-B219-914D4D95E096}" type="slidenum">
              <a:rPr lang="en-GB"/>
              <a:pPr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50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bg-BG" dirty="0" smtClean="0"/>
              <a:t>5</a:t>
            </a:r>
          </a:p>
          <a:p>
            <a:pPr eaLnBrk="1" hangingPunct="1">
              <a:spcBef>
                <a:spcPct val="0"/>
              </a:spcBef>
            </a:pPr>
            <a:r>
              <a:rPr lang="bg-BG" dirty="0" smtClean="0"/>
              <a:t>1</a:t>
            </a:r>
            <a:r>
              <a:rPr lang="en-US" dirty="0" smtClean="0"/>
              <a:t> – </a:t>
            </a:r>
            <a:r>
              <a:rPr lang="bg-BG" dirty="0" smtClean="0"/>
              <a:t>лидерски</a:t>
            </a:r>
            <a:r>
              <a:rPr lang="bg-BG" baseline="0" dirty="0" smtClean="0"/>
              <a:t> умения – включва лидерство, но липсва вземането на решения</a:t>
            </a:r>
          </a:p>
          <a:p>
            <a:pPr eaLnBrk="1" hangingPunct="1">
              <a:spcBef>
                <a:spcPct val="0"/>
              </a:spcBef>
            </a:pPr>
            <a:r>
              <a:rPr lang="bg-BG" baseline="0" dirty="0" smtClean="0"/>
              <a:t>2 – обединява работа в екип и фокус върху клиента</a:t>
            </a:r>
          </a:p>
          <a:p>
            <a:pPr eaLnBrk="1" hangingPunct="1">
              <a:spcBef>
                <a:spcPct val="0"/>
              </a:spcBef>
            </a:pPr>
            <a:r>
              <a:rPr lang="bg-BG" baseline="0" dirty="0" smtClean="0"/>
              <a:t>3 – обединява аналитична и професионалната компетентност</a:t>
            </a:r>
          </a:p>
          <a:p>
            <a:pPr eaLnBrk="1" hangingPunct="1">
              <a:spcBef>
                <a:spcPct val="0"/>
              </a:spcBef>
            </a:pPr>
            <a:r>
              <a:rPr lang="bg-BG" baseline="0" dirty="0" smtClean="0"/>
              <a:t>4 – стратегическо мислене, но и креативност и отвореност към нов опит,</a:t>
            </a:r>
          </a:p>
          <a:p>
            <a:pPr eaLnBrk="1" hangingPunct="1">
              <a:spcBef>
                <a:spcPct val="0"/>
              </a:spcBef>
            </a:pPr>
            <a:r>
              <a:rPr lang="bg-BG" baseline="0" dirty="0" smtClean="0"/>
              <a:t>5 - Планиране и организиране –управленска компетентност</a:t>
            </a:r>
          </a:p>
          <a:p>
            <a:pPr eaLnBrk="1" hangingPunct="1">
              <a:spcBef>
                <a:spcPct val="0"/>
              </a:spcBef>
            </a:pPr>
            <a:r>
              <a:rPr lang="bg-BG" baseline="0" dirty="0" smtClean="0"/>
              <a:t>6 – Адаптиране и справяне – липсва</a:t>
            </a:r>
          </a:p>
          <a:p>
            <a:pPr eaLnBrk="1" hangingPunct="1">
              <a:spcBef>
                <a:spcPct val="0"/>
              </a:spcBef>
            </a:pPr>
            <a:r>
              <a:rPr lang="bg-BG" baseline="0" dirty="0" smtClean="0"/>
              <a:t>7 – Комуникации и </a:t>
            </a:r>
            <a:r>
              <a:rPr lang="bg-BG" baseline="0" dirty="0" err="1" smtClean="0"/>
              <a:t>презентиране</a:t>
            </a:r>
            <a:r>
              <a:rPr lang="bg-BG" baseline="0" dirty="0" smtClean="0"/>
              <a:t> – покрива комуникативната компетентност</a:t>
            </a:r>
          </a:p>
          <a:p>
            <a:pPr eaLnBrk="1" hangingPunct="1">
              <a:spcBef>
                <a:spcPct val="0"/>
              </a:spcBef>
            </a:pPr>
            <a:r>
              <a:rPr lang="bg-BG" baseline="0" dirty="0" smtClean="0"/>
              <a:t>8 – Покрива ориентация към резултати </a:t>
            </a:r>
          </a:p>
          <a:p>
            <a:pPr eaLnBrk="1" hangingPunct="1">
              <a:spcBef>
                <a:spcPct val="0"/>
              </a:spcBef>
            </a:pPr>
            <a:r>
              <a:rPr lang="bg-BG" baseline="0" dirty="0" smtClean="0"/>
              <a:t>  </a:t>
            </a:r>
            <a:endParaRPr lang="en-US" dirty="0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884E124-F20E-45CE-90B2-718FD1A8720A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227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bg-BG" dirty="0" smtClean="0"/>
              <a:t>2</a:t>
            </a:r>
            <a:endParaRPr lang="en-GB" dirty="0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660A493-83A2-44CC-8136-0235A15C7477}" type="slidenum">
              <a:rPr lang="en-GB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98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bg-BG" dirty="0" smtClean="0"/>
              <a:t>3</a:t>
            </a:r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B00B780-326B-4C20-A484-1AA3B2C20957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202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B4A3E-313C-44CE-BFCB-B7E5ABD83E17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B4A3E-313C-44CE-BFCB-B7E5ABD83E17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B4A3E-313C-44CE-BFCB-B7E5ABD83E17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E0D19-1659-43D8-A145-C7ACBCABBE5E}" type="datetimeFigureOut">
              <a:rPr lang="en-GB"/>
              <a:pPr>
                <a:defRPr/>
              </a:pPr>
              <a:t>28/04/2014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00C1D1-C672-424B-859D-6380AD9EEC1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573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3B417-2834-4F1B-8866-327B3B0544DC}" type="datetimeFigureOut">
              <a:rPr lang="en-GB"/>
              <a:pPr>
                <a:defRPr/>
              </a:pPr>
              <a:t>28/04/2014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385499-0B52-4905-AC40-2E613A2D5C8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721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B59BD-B856-4D0C-9FA5-305EDE4FEACD}" type="datetimeFigureOut">
              <a:rPr lang="en-GB"/>
              <a:pPr>
                <a:defRPr/>
              </a:pPr>
              <a:t>28/04/2014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AFEC8-DCAD-42AD-96C9-79E690F84D5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661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DCCB8-1B70-40A5-A32E-D69AB252E3D8}" type="datetimeFigureOut">
              <a:rPr lang="en-GB"/>
              <a:pPr>
                <a:defRPr/>
              </a:pPr>
              <a:t>28/04/2014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71EB70-601C-42C4-805D-40FED6006F6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902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5FC07-3990-45F8-9CFB-7952A3BE19C0}" type="datetimeFigureOut">
              <a:rPr lang="en-GB"/>
              <a:pPr>
                <a:defRPr/>
              </a:pPr>
              <a:t>28/04/2014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AEC78A-3BFA-400A-8A7A-3FCDFC4CD29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34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DC485-909A-4C3C-ACFB-5B2F5437524B}" type="datetimeFigureOut">
              <a:rPr lang="en-GB"/>
              <a:pPr>
                <a:defRPr/>
              </a:pPr>
              <a:t>28/04/2014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5A5AE7-7C52-4969-BA7A-150BBCD0B38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254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7CEF8-E232-43CA-9B6C-64251298D9D6}" type="datetimeFigureOut">
              <a:rPr lang="en-GB"/>
              <a:pPr>
                <a:defRPr/>
              </a:pPr>
              <a:t>28/04/2014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6A70B1-C57A-4DED-9844-4B47ECF3928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003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B96B1-CF88-4B91-AA1B-A27681B6325F}" type="datetimeFigureOut">
              <a:rPr lang="en-GB"/>
              <a:pPr>
                <a:defRPr/>
              </a:pPr>
              <a:t>28/04/2014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E5F68-A51F-4065-9D4C-8F9DA3D43A0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517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9ECAB-719F-4AC4-8EAA-EE5D6A488EBE}" type="datetimeFigureOut">
              <a:rPr lang="en-GB"/>
              <a:pPr>
                <a:defRPr/>
              </a:pPr>
              <a:t>28/04/2014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7600D5-352B-4191-A747-BD6ED366754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816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2C410-6EC8-4F95-B214-5FD208CD96AD}" type="datetimeFigureOut">
              <a:rPr lang="en-GB"/>
              <a:pPr>
                <a:defRPr/>
              </a:pPr>
              <a:t>28/04/2014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941581-6E8F-4E0A-838D-B50190A72D6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552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46161-A822-40B9-B925-D6CBA8E541BA}" type="datetimeFigureOut">
              <a:rPr lang="en-GB"/>
              <a:pPr>
                <a:defRPr/>
              </a:pPr>
              <a:t>28/04/2014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9A3E34-D242-4A48-9863-46A2EED15BA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937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FF3E6D-77CB-4919-9108-AED678E0F9F2}" type="datetimeFigureOut">
              <a:rPr lang="en-GB"/>
              <a:pPr>
                <a:defRPr/>
              </a:pPr>
              <a:t>28/04/2014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16EC300A-D5C9-4F53-A3DF-A880EF508980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emf"/><Relationship Id="rId5" Type="http://schemas.openxmlformats.org/officeDocument/2006/relationships/package" Target="../embeddings/Microsoft_PowerPoint_Slide1.sldx"/><Relationship Id="rId4" Type="http://schemas.openxmlformats.org/officeDocument/2006/relationships/oleObject" Target="../embeddings/oleObject1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04657" y="506185"/>
            <a:ext cx="6861856" cy="315141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dirty="0" smtClean="0"/>
              <a:t>Иновативни техники за оценяване на компетентности</a:t>
            </a:r>
            <a:endParaRPr lang="en-GB" dirty="0"/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>
          <a:xfrm>
            <a:off x="5633357" y="4147230"/>
            <a:ext cx="5204505" cy="714375"/>
          </a:xfrm>
        </p:spPr>
        <p:txBody>
          <a:bodyPr/>
          <a:lstStyle/>
          <a:p>
            <a:pPr eaLnBrk="1" hangingPunct="1"/>
            <a:r>
              <a:rPr lang="bg-BG" dirty="0" smtClean="0"/>
              <a:t>Водещи: Снежана Димитрова и Николай Николов</a:t>
            </a:r>
            <a:endParaRPr lang="en-GB" dirty="0" smtClean="0"/>
          </a:p>
        </p:txBody>
      </p:sp>
      <p:pic>
        <p:nvPicPr>
          <p:cNvPr id="5" name="Picture 4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9550" y="685247"/>
            <a:ext cx="3592916" cy="3209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027" y="6301447"/>
            <a:ext cx="1662097" cy="366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2011logo_NEW2BMPBL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61695" y="6253645"/>
            <a:ext cx="2264496" cy="421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1905836" y="351692"/>
            <a:ext cx="9269186" cy="792163"/>
          </a:xfrm>
        </p:spPr>
        <p:txBody>
          <a:bodyPr/>
          <a:lstStyle/>
          <a:p>
            <a:pPr algn="ctr" eaLnBrk="1" hangingPunct="1"/>
            <a:r>
              <a:rPr lang="bg-BG" sz="3200" dirty="0" smtClean="0"/>
              <a:t>Потенциал за учене</a:t>
            </a:r>
            <a:endParaRPr lang="en-US" sz="3200" dirty="0" smtClean="0"/>
          </a:p>
        </p:txBody>
      </p:sp>
      <p:pic>
        <p:nvPicPr>
          <p:cNvPr id="158" name="Picture 1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4409" y="2196391"/>
            <a:ext cx="9561976" cy="227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787791" y="0"/>
            <a:ext cx="11183815" cy="792163"/>
          </a:xfrm>
        </p:spPr>
        <p:txBody>
          <a:bodyPr/>
          <a:lstStyle/>
          <a:p>
            <a:pPr algn="ctr" eaLnBrk="1" hangingPunct="1"/>
            <a:r>
              <a:rPr lang="bg-BG" sz="3200" dirty="0" smtClean="0"/>
              <a:t>Оценяване на стратегическа компетентност и креативност</a:t>
            </a:r>
            <a:endParaRPr lang="en-US" sz="3200" dirty="0" smtClean="0"/>
          </a:p>
        </p:txBody>
      </p:sp>
      <p:graphicFrame>
        <p:nvGraphicFramePr>
          <p:cNvPr id="4" name="Diagram 3"/>
          <p:cNvGraphicFramePr/>
          <p:nvPr/>
        </p:nvGraphicFramePr>
        <p:xfrm>
          <a:off x="1533379" y="942535"/>
          <a:ext cx="9622302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1990242" y="0"/>
            <a:ext cx="9269186" cy="792163"/>
          </a:xfrm>
        </p:spPr>
        <p:txBody>
          <a:bodyPr/>
          <a:lstStyle/>
          <a:p>
            <a:pPr algn="ctr" eaLnBrk="1" hangingPunct="1"/>
            <a:r>
              <a:rPr lang="bg-BG" sz="3200" dirty="0" smtClean="0"/>
              <a:t>Оценяване на лидерски умения</a:t>
            </a:r>
            <a:endParaRPr lang="en-US" sz="3200" dirty="0" smtClean="0"/>
          </a:p>
        </p:txBody>
      </p:sp>
      <p:graphicFrame>
        <p:nvGraphicFramePr>
          <p:cNvPr id="4" name="Diagram 3"/>
          <p:cNvGraphicFramePr/>
          <p:nvPr/>
        </p:nvGraphicFramePr>
        <p:xfrm>
          <a:off x="1420836" y="872199"/>
          <a:ext cx="10086535" cy="5788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24885" y="1"/>
            <a:ext cx="6772747" cy="836613"/>
          </a:xfrm>
        </p:spPr>
        <p:txBody>
          <a:bodyPr/>
          <a:lstStyle/>
          <a:p>
            <a:pPr eaLnBrk="1" hangingPunct="1"/>
            <a:r>
              <a:rPr lang="bg-BG" sz="3200" dirty="0" smtClean="0"/>
              <a:t>Ситуационно лидерство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9185" y="908050"/>
            <a:ext cx="11618383" cy="55435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bg-BG" sz="1800" i="1" dirty="0" smtClean="0"/>
              <a:t>Вие управлявате малка компания, в която имате трима подчинени. Дейността на фирмата трябва да бъде осигурена през идващата училищна ваканция. Миналата година това се е оказало проблем, тъй като и тримата служители са се интересували единствено от своите собствени планове и са искали да ползват отпуск по едно и също време. Ситуацията е довела до голямо неразбирателство, а Вие очаквате и тази година нещата да са същите</a:t>
            </a:r>
            <a:r>
              <a:rPr lang="bg-BG" sz="1800" dirty="0" smtClean="0"/>
              <a:t>.</a:t>
            </a:r>
            <a:endParaRPr lang="en-US" sz="1800" dirty="0" smtClean="0"/>
          </a:p>
          <a:p>
            <a:pPr eaLnBrk="1" hangingPunct="1">
              <a:buFont typeface="Wingdings" pitchFamily="2" charset="2"/>
              <a:buNone/>
            </a:pPr>
            <a:r>
              <a:rPr lang="bg-BG" sz="1800" b="1" dirty="0" smtClean="0"/>
              <a:t>Възможните начини за решения са:</a:t>
            </a:r>
            <a:endParaRPr lang="en-US" sz="1800" b="1" dirty="0" smtClean="0"/>
          </a:p>
          <a:p>
            <a:pPr eaLnBrk="1" hangingPunct="1"/>
            <a:r>
              <a:rPr lang="bg-BG" sz="1800" dirty="0" smtClean="0"/>
              <a:t>Не искате да рискувате споровете да се повторят и тази година и затова Вие им казвате кога могат да ползват своя отпуск</a:t>
            </a:r>
            <a:endParaRPr lang="en-US" sz="1800" dirty="0" smtClean="0"/>
          </a:p>
          <a:p>
            <a:pPr eaLnBrk="1" hangingPunct="1"/>
            <a:r>
              <a:rPr lang="bg-BG" sz="1800" dirty="0" smtClean="0"/>
              <a:t>Казвате им те сами да изготвят график за празниците, но да направят така, че в офиса винаги да има някой</a:t>
            </a:r>
          </a:p>
          <a:p>
            <a:pPr eaLnBrk="1" hangingPunct="1"/>
            <a:r>
              <a:rPr lang="bg-BG" sz="1800" dirty="0" smtClean="0"/>
              <a:t>Събирате всички, обсъждате ситуацията и стигате до решение, което е приемливо за всеки</a:t>
            </a:r>
          </a:p>
          <a:p>
            <a:pPr eaLnBrk="1" hangingPunct="1"/>
            <a:r>
              <a:rPr lang="bg-BG" sz="1800" dirty="0" smtClean="0"/>
              <a:t>Говорите с тях поотделно и научавате кое време за почивка предпочита всеки от тях, след което Вие решавате как да направите с графика за почивките</a:t>
            </a:r>
          </a:p>
          <a:p>
            <a:pPr eaLnBrk="1" hangingPunct="1"/>
            <a:endParaRPr lang="en-US" sz="1800" dirty="0" smtClean="0"/>
          </a:p>
          <a:p>
            <a:pPr marL="3657600" eaLnBrk="1" hangingPunct="1">
              <a:buFont typeface="Wingdings" pitchFamily="2" charset="2"/>
              <a:buChar char="¢"/>
            </a:pPr>
            <a:r>
              <a:rPr lang="bg-BG" sz="1800" dirty="0" smtClean="0">
                <a:latin typeface="Cambria" pitchFamily="18" charset="0"/>
              </a:rPr>
              <a:t>Напълно неподходящо</a:t>
            </a:r>
          </a:p>
          <a:p>
            <a:pPr marL="3657600" eaLnBrk="1" hangingPunct="1">
              <a:buFont typeface="Wingdings" pitchFamily="2" charset="2"/>
              <a:buChar char="¢"/>
            </a:pPr>
            <a:r>
              <a:rPr lang="bg-BG" sz="1800" dirty="0" smtClean="0">
                <a:latin typeface="Cambria" pitchFamily="18" charset="0"/>
              </a:rPr>
              <a:t>Неподходящо</a:t>
            </a:r>
          </a:p>
          <a:p>
            <a:pPr marL="3657600" eaLnBrk="1" hangingPunct="1">
              <a:buFont typeface="Wingdings" pitchFamily="2" charset="2"/>
              <a:buChar char="¢"/>
            </a:pPr>
            <a:r>
              <a:rPr lang="bg-BG" sz="1800" dirty="0" smtClean="0">
                <a:latin typeface="Cambria" pitchFamily="18" charset="0"/>
              </a:rPr>
              <a:t>Подходящо </a:t>
            </a:r>
          </a:p>
          <a:p>
            <a:pPr marL="3657600" eaLnBrk="1" hangingPunct="1">
              <a:buFont typeface="Wingdings" pitchFamily="2" charset="2"/>
              <a:buChar char="¢"/>
            </a:pPr>
            <a:r>
              <a:rPr lang="bg-BG" sz="1800" dirty="0" smtClean="0">
                <a:latin typeface="Cambria" pitchFamily="18" charset="0"/>
              </a:rPr>
              <a:t> Много подходящ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>
          <a:xfrm>
            <a:off x="2700996" y="267288"/>
            <a:ext cx="7676271" cy="836613"/>
          </a:xfrm>
        </p:spPr>
        <p:txBody>
          <a:bodyPr/>
          <a:lstStyle/>
          <a:p>
            <a:pPr eaLnBrk="1" hangingPunct="1"/>
            <a:r>
              <a:rPr lang="bg-BG" sz="3200" dirty="0" smtClean="0"/>
              <a:t>Значимост на проблема</a:t>
            </a:r>
          </a:p>
        </p:txBody>
      </p:sp>
      <p:graphicFrame>
        <p:nvGraphicFramePr>
          <p:cNvPr id="8222" name="Group 30"/>
          <p:cNvGraphicFramePr>
            <a:graphicFrameLocks noGrp="1"/>
          </p:cNvGraphicFramePr>
          <p:nvPr>
            <p:ph idx="1"/>
          </p:nvPr>
        </p:nvGraphicFramePr>
        <p:xfrm>
          <a:off x="1167618" y="1111470"/>
          <a:ext cx="9269155" cy="3482413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590540"/>
                <a:gridCol w="4678615"/>
              </a:tblGrid>
              <a:tr h="6477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Дали това е едно наистина важно решение?</a:t>
                      </a:r>
                      <a:endParaRPr kumimoji="0" lang="bg-BG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Компетентност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Адекватна оценка на значимостта</a:t>
                      </a:r>
                      <a:endParaRPr kumimoji="0" lang="bg-BG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horzOverflow="overflow"/>
                </a:tc>
              </a:tr>
              <a:tr h="22781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Дали ако се справя добре или зле с тази задача, това ще повлияе моите собствени цели, целите на екипа или целите на моята организация?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Важно ли е за организацията какво решение ще бъде взето? Може ли това решение да направи, например, 5% разлика в нашата ефективност?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bg-BG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Способен е да оцени важността на решението. Може точно да прецени какви ще са последствията от приемането на един начин на действие за сметка на друг. Способен е да каже доколко е важно това решението за постигането на неговите собствени цели, целите на екипа и на организацията. Може да прецени до каква степен решението ще се отрази на изпълнението на целите.</a:t>
                      </a:r>
                      <a:endParaRPr kumimoji="0" lang="bg-BG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horzOverflow="overflow"/>
                </a:tc>
              </a:tr>
            </a:tbl>
          </a:graphicData>
        </a:graphic>
      </p:graphicFrame>
      <p:sp>
        <p:nvSpPr>
          <p:cNvPr id="30734" name="Text Box 35"/>
          <p:cNvSpPr txBox="1">
            <a:spLocks noChangeArrowheads="1"/>
          </p:cNvSpPr>
          <p:nvPr/>
        </p:nvSpPr>
        <p:spPr bwMode="auto">
          <a:xfrm>
            <a:off x="719667" y="5013325"/>
            <a:ext cx="1104053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bg-BG" b="1" dirty="0">
                <a:latin typeface="+mn-lt"/>
              </a:rPr>
              <a:t>Правила:</a:t>
            </a:r>
          </a:p>
          <a:p>
            <a:pPr>
              <a:spcBef>
                <a:spcPct val="50000"/>
              </a:spcBef>
            </a:pPr>
            <a:r>
              <a:rPr lang="bg-BG" dirty="0">
                <a:latin typeface="+mn-lt"/>
              </a:rPr>
              <a:t>Ако решението е важно, то трябва да се вземе от най-квалифицираните специалисти</a:t>
            </a:r>
          </a:p>
          <a:p>
            <a:pPr>
              <a:spcBef>
                <a:spcPct val="50000"/>
              </a:spcBef>
            </a:pPr>
            <a:r>
              <a:rPr lang="bg-BG" dirty="0">
                <a:latin typeface="+mn-lt"/>
              </a:rPr>
              <a:t>Ако решението не е важно, то трябва да се вземе без голям разход на ресурси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40478" y="283552"/>
            <a:ext cx="3502857" cy="528638"/>
          </a:xfrm>
        </p:spPr>
        <p:txBody>
          <a:bodyPr/>
          <a:lstStyle/>
          <a:p>
            <a:pPr eaLnBrk="1" hangingPunct="1"/>
            <a:r>
              <a:rPr lang="bg-BG" sz="3200" dirty="0" smtClean="0"/>
              <a:t>Време</a:t>
            </a:r>
          </a:p>
        </p:txBody>
      </p:sp>
      <p:graphicFrame>
        <p:nvGraphicFramePr>
          <p:cNvPr id="10264" name="Group 24"/>
          <p:cNvGraphicFramePr>
            <a:graphicFrameLocks noGrp="1"/>
          </p:cNvGraphicFramePr>
          <p:nvPr>
            <p:ph idx="1"/>
          </p:nvPr>
        </p:nvGraphicFramePr>
        <p:xfrm>
          <a:off x="1069144" y="1266216"/>
          <a:ext cx="9565062" cy="320040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4268853"/>
                <a:gridCol w="5296209"/>
              </a:tblGrid>
              <a:tr h="797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Чувствате ли, че сте притиснати от времето?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bg-BG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Компетентност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Ефективно използване на времето/Готовност за поемане на риск</a:t>
                      </a:r>
                      <a:endParaRPr kumimoji="0" lang="bg-BG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horzOverflow="overflow"/>
                </a:tc>
              </a:tr>
              <a:tr h="21703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Трябва ли веднага да се вземе решението? Важно ли е да се кове желязото, докато е още горещо? Дали шансовете за успех, ефективното използване на хора или други ресурси ще бъдат чувствително повлияни от едно разумно забавяне?</a:t>
                      </a:r>
                      <a:endParaRPr kumimoji="0" lang="bg-BG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Способен е да използва ефективно възможностите на хората и времето при разрешаването на проблема или достигането на решение. Способен е на бързи и ефективни действия в критични моменти или в условията на дефицит от време. Не пропуска удобните моменти за действие и реагира адекватно на момента (Кове желязото докато е горещо).</a:t>
                      </a:r>
                      <a:endParaRPr kumimoji="0" lang="bg-BG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horzOverflow="overflow"/>
                </a:tc>
              </a:tr>
            </a:tbl>
          </a:graphicData>
        </a:graphic>
      </p:graphicFrame>
      <p:sp>
        <p:nvSpPr>
          <p:cNvPr id="31758" name="Text Box 29"/>
          <p:cNvSpPr txBox="1">
            <a:spLocks noChangeArrowheads="1"/>
          </p:cNvSpPr>
          <p:nvPr/>
        </p:nvSpPr>
        <p:spPr bwMode="auto">
          <a:xfrm>
            <a:off x="666751" y="5000625"/>
            <a:ext cx="1104053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bg-BG" b="1" dirty="0">
                <a:latin typeface="+mn-lt"/>
              </a:rPr>
              <a:t>Правила:</a:t>
            </a:r>
          </a:p>
          <a:p>
            <a:pPr>
              <a:spcBef>
                <a:spcPct val="50000"/>
              </a:spcBef>
            </a:pPr>
            <a:r>
              <a:rPr lang="bg-BG" dirty="0">
                <a:latin typeface="+mn-lt"/>
              </a:rPr>
              <a:t>Ако решението е спешно, то трябва да се вземе по най-бързия начин</a:t>
            </a:r>
          </a:p>
          <a:p>
            <a:pPr>
              <a:spcBef>
                <a:spcPct val="50000"/>
              </a:spcBef>
            </a:pPr>
            <a:r>
              <a:rPr lang="bg-BG" dirty="0">
                <a:latin typeface="+mn-lt"/>
              </a:rPr>
              <a:t>Ако решението не е спешно, трябва да се помисли дали не е по-добре да се обмисли по-внимателно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52688" y="168813"/>
            <a:ext cx="5486401" cy="836613"/>
          </a:xfrm>
        </p:spPr>
        <p:txBody>
          <a:bodyPr/>
          <a:lstStyle/>
          <a:p>
            <a:pPr eaLnBrk="1" hangingPunct="1"/>
            <a:r>
              <a:rPr lang="bg-BG" sz="3200" dirty="0" smtClean="0"/>
              <a:t>Компетентност на лидера</a:t>
            </a:r>
          </a:p>
        </p:txBody>
      </p:sp>
      <p:graphicFrame>
        <p:nvGraphicFramePr>
          <p:cNvPr id="11289" name="Group 25"/>
          <p:cNvGraphicFramePr>
            <a:graphicFrameLocks noGrp="1"/>
          </p:cNvGraphicFramePr>
          <p:nvPr>
            <p:ph idx="1"/>
          </p:nvPr>
        </p:nvGraphicFramePr>
        <p:xfrm>
          <a:off x="928468" y="1212240"/>
          <a:ext cx="10044332" cy="210312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4580319"/>
                <a:gridCol w="5464013"/>
              </a:tblGrid>
              <a:tr h="592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Знаете ли достатъчно, за да се справите сам(а) с това решение?</a:t>
                      </a:r>
                      <a:endParaRPr kumimoji="0" lang="bg-BG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Компетентност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Адекватна самооценка</a:t>
                      </a:r>
                      <a:endParaRPr kumimoji="0" lang="bg-BG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</a:tr>
              <a:tr h="14594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Имате ли достатъчно информация и необходимите знания, за да вземете сам(а) достатъчно качествено решение?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bg-BG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Способен е да прецени дали разполага с достатъчно информация и опит, за да вземе качествено решение. Способен е да прецени степента на своите собствени знания, умения и опит и дали те са достатъчни за вземането на решение</a:t>
                      </a:r>
                      <a:endParaRPr kumimoji="0" lang="bg-BG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</a:tr>
            </a:tbl>
          </a:graphicData>
        </a:graphic>
      </p:graphicFrame>
      <p:sp>
        <p:nvSpPr>
          <p:cNvPr id="32782" name="Text Box 30"/>
          <p:cNvSpPr txBox="1">
            <a:spLocks noChangeArrowheads="1"/>
          </p:cNvSpPr>
          <p:nvPr/>
        </p:nvSpPr>
        <p:spPr bwMode="auto">
          <a:xfrm>
            <a:off x="571500" y="3714750"/>
            <a:ext cx="11330517" cy="244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bg-BG" b="1" dirty="0">
                <a:latin typeface="+mn-lt"/>
              </a:rPr>
              <a:t>Правила:</a:t>
            </a:r>
          </a:p>
          <a:p>
            <a:pPr>
              <a:spcBef>
                <a:spcPct val="50000"/>
              </a:spcBef>
            </a:pPr>
            <a:r>
              <a:rPr lang="bg-BG" dirty="0">
                <a:latin typeface="+mn-lt"/>
              </a:rPr>
              <a:t>Ако лидерът е компетентен и разполага с нужната информация, за да вземе и сам решението, трябва да прецени дали е нужно да го направи </a:t>
            </a:r>
          </a:p>
          <a:p>
            <a:pPr>
              <a:spcBef>
                <a:spcPct val="50000"/>
              </a:spcBef>
            </a:pPr>
            <a:r>
              <a:rPr lang="bg-BG" dirty="0">
                <a:latin typeface="+mn-lt"/>
              </a:rPr>
              <a:t>Ако е компетентен, но не разполага с нужната информация трябва да прецени дали е по-добре да се консултира със сътрудниците си или да събере от тях информацията </a:t>
            </a:r>
          </a:p>
          <a:p>
            <a:pPr>
              <a:spcBef>
                <a:spcPct val="50000"/>
              </a:spcBef>
            </a:pPr>
            <a:r>
              <a:rPr lang="bg-BG" dirty="0">
                <a:latin typeface="+mn-lt"/>
              </a:rPr>
              <a:t>Ако не е достатъчно компетентен трябва да помисли дали да делегира задачата, да се консултира с екипа или да търси консенсусно решение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516923" y="0"/>
            <a:ext cx="3657600" cy="836613"/>
          </a:xfrm>
        </p:spPr>
        <p:txBody>
          <a:bodyPr/>
          <a:lstStyle/>
          <a:p>
            <a:pPr eaLnBrk="1" hangingPunct="1"/>
            <a:r>
              <a:rPr lang="bg-BG" sz="3200" dirty="0" smtClean="0"/>
              <a:t>Информация</a:t>
            </a:r>
          </a:p>
        </p:txBody>
      </p:sp>
      <p:graphicFrame>
        <p:nvGraphicFramePr>
          <p:cNvPr id="12322" name="Group 34"/>
          <p:cNvGraphicFramePr>
            <a:graphicFrameLocks noGrp="1"/>
          </p:cNvGraphicFramePr>
          <p:nvPr>
            <p:ph idx="1"/>
          </p:nvPr>
        </p:nvGraphicFramePr>
        <p:xfrm>
          <a:off x="689317" y="1108785"/>
          <a:ext cx="10185009" cy="320040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5256653"/>
                <a:gridCol w="4928356"/>
              </a:tblGrid>
              <a:tr h="6352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Имате ли нужда да чуете гледните точки на група от хора?</a:t>
                      </a:r>
                      <a:endParaRPr kumimoji="0" lang="bg-BG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Компетентност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Методическа зрялост</a:t>
                      </a:r>
                      <a:endParaRPr kumimoji="0" lang="bg-BG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</a:tr>
              <a:tr h="20964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Трябва ли да се работи върху тази задача чрез групово обсъждане, за да се разпространи по този начин информацията и да се вземат предвид и обмислят множество перспективи? Ако естеството на задачата е такава, че изисква по нея да се работи последователно, систематично и продължително време, то по-добре по нея да работи един човек – в този случай отговорът на въпроса е „не”.</a:t>
                      </a:r>
                      <a:endParaRPr kumimoji="0" lang="bg-BG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Способен е да прецени дали една задача има нужда от обширен анализ и разглеждането на множество перспективи. Способен е да определи дали дадено решение изисква </a:t>
                      </a:r>
                      <a:r>
                        <a:rPr kumimoji="0" lang="bg-BG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синергия</a:t>
                      </a:r>
                      <a:r>
                        <a:rPr kumimoji="0" lang="bg-BG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на екипа или сложно последователно обмисляне и следователно отговорността за него трябва да бъде делегирана на някой, който е най-компетентен в дадената област.</a:t>
                      </a:r>
                      <a:endParaRPr kumimoji="0" lang="bg-BG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</a:tr>
            </a:tbl>
          </a:graphicData>
        </a:graphic>
      </p:graphicFrame>
      <p:sp>
        <p:nvSpPr>
          <p:cNvPr id="33806" name="Text Box 30"/>
          <p:cNvSpPr txBox="1">
            <a:spLocks noChangeArrowheads="1"/>
          </p:cNvSpPr>
          <p:nvPr/>
        </p:nvSpPr>
        <p:spPr bwMode="auto">
          <a:xfrm>
            <a:off x="381001" y="5072063"/>
            <a:ext cx="116205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bg-BG" b="1" dirty="0">
                <a:latin typeface="+mn-lt"/>
              </a:rPr>
              <a:t>Правила:</a:t>
            </a:r>
          </a:p>
          <a:p>
            <a:pPr>
              <a:spcBef>
                <a:spcPts val="600"/>
              </a:spcBef>
            </a:pPr>
            <a:r>
              <a:rPr lang="bg-BG" dirty="0">
                <a:latin typeface="+mn-lt"/>
              </a:rPr>
              <a:t>Ако решението изисква широк поглед и </a:t>
            </a:r>
            <a:r>
              <a:rPr lang="bg-BG" dirty="0" err="1">
                <a:latin typeface="+mn-lt"/>
              </a:rPr>
              <a:t>синергия</a:t>
            </a:r>
            <a:r>
              <a:rPr lang="bg-BG" dirty="0">
                <a:latin typeface="+mn-lt"/>
              </a:rPr>
              <a:t> – групово обсъждане или консултиране </a:t>
            </a:r>
          </a:p>
          <a:p>
            <a:pPr>
              <a:spcBef>
                <a:spcPts val="600"/>
              </a:spcBef>
            </a:pPr>
            <a:r>
              <a:rPr lang="bg-BG" dirty="0">
                <a:latin typeface="+mn-lt"/>
              </a:rPr>
              <a:t>Ако решението изисква детайлно проучване – делегиране или самостоятелна работа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82682" y="1"/>
            <a:ext cx="6480517" cy="836613"/>
          </a:xfrm>
        </p:spPr>
        <p:txBody>
          <a:bodyPr/>
          <a:lstStyle/>
          <a:p>
            <a:pPr eaLnBrk="1" hangingPunct="1"/>
            <a:r>
              <a:rPr lang="bg-BG" sz="3200" dirty="0" smtClean="0"/>
              <a:t>Развитие на екипа</a:t>
            </a:r>
          </a:p>
        </p:txBody>
      </p:sp>
      <p:graphicFrame>
        <p:nvGraphicFramePr>
          <p:cNvPr id="14374" name="Group 38"/>
          <p:cNvGraphicFramePr>
            <a:graphicFrameLocks noGrp="1"/>
          </p:cNvGraphicFramePr>
          <p:nvPr>
            <p:ph idx="1"/>
          </p:nvPr>
        </p:nvGraphicFramePr>
        <p:xfrm>
          <a:off x="787792" y="1111471"/>
          <a:ext cx="10199076" cy="319324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998030"/>
                <a:gridCol w="5201046"/>
              </a:tblGrid>
              <a:tr h="8307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Представлява ли тази задача добра възможност да развиете своя екип?</a:t>
                      </a:r>
                      <a:endParaRPr kumimoji="0" lang="bg-BG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Компетентност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18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Ментор/</a:t>
                      </a:r>
                      <a:r>
                        <a:rPr kumimoji="0" lang="bg-BG" sz="1800" u="none" strike="noStrike" kern="1200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коуч</a:t>
                      </a:r>
                      <a:endParaRPr kumimoji="0" lang="bg-BG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</a:tr>
              <a:tr h="23624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Предлага ли тази задача възможност да развиете уменията, таланта и самочувствието на Вашите подчинени? Добра възможност ли е тя да развиете взаимоотношенията си с Вашите колеги?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bg-BG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Способен е да оценява и подпомага развитието на подчинените си. Знае как и кога може да „добави стойност” към своя екип като развива уменията и таланта или укрепва доверието и самочувствието на членовете на своя екип. Искрено е заинтересован и мотивиран да създава възможности за развитието на уменията на хората си.</a:t>
                      </a:r>
                      <a:endParaRPr kumimoji="0" lang="bg-BG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</a:tr>
            </a:tbl>
          </a:graphicData>
        </a:graphic>
      </p:graphicFrame>
      <p:sp>
        <p:nvSpPr>
          <p:cNvPr id="35854" name="Text Box 35"/>
          <p:cNvSpPr txBox="1">
            <a:spLocks noChangeArrowheads="1"/>
          </p:cNvSpPr>
          <p:nvPr/>
        </p:nvSpPr>
        <p:spPr bwMode="auto">
          <a:xfrm>
            <a:off x="285751" y="4643439"/>
            <a:ext cx="1133051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bg-BG" b="1" dirty="0">
                <a:latin typeface="+mn-lt"/>
              </a:rPr>
              <a:t>Правила:</a:t>
            </a:r>
          </a:p>
          <a:p>
            <a:pPr>
              <a:spcBef>
                <a:spcPct val="50000"/>
              </a:spcBef>
            </a:pPr>
            <a:r>
              <a:rPr lang="bg-BG" dirty="0">
                <a:latin typeface="+mn-lt"/>
              </a:rPr>
              <a:t>Ако има възможност за развитие – консултативния, консенсусния и делегиращия подход могат да бъдат ефективни, в зависимост от квалификация и мотивация на екипа </a:t>
            </a:r>
          </a:p>
          <a:p>
            <a:pPr>
              <a:spcBef>
                <a:spcPct val="50000"/>
              </a:spcBef>
            </a:pPr>
            <a:r>
              <a:rPr lang="bg-BG" dirty="0">
                <a:latin typeface="+mn-lt"/>
              </a:rPr>
              <a:t>Ако няма възможност за развитие – директивният подход е най-добрата опция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261" y="0"/>
            <a:ext cx="6185095" cy="836613"/>
          </a:xfrm>
        </p:spPr>
        <p:txBody>
          <a:bodyPr/>
          <a:lstStyle/>
          <a:p>
            <a:pPr eaLnBrk="1" hangingPunct="1"/>
            <a:r>
              <a:rPr lang="bg-BG" sz="3200" dirty="0" smtClean="0"/>
              <a:t>Постигане на ангажираност</a:t>
            </a:r>
          </a:p>
        </p:txBody>
      </p:sp>
      <p:graphicFrame>
        <p:nvGraphicFramePr>
          <p:cNvPr id="15398" name="Group 38"/>
          <p:cNvGraphicFramePr>
            <a:graphicFrameLocks noGrp="1"/>
          </p:cNvGraphicFramePr>
          <p:nvPr>
            <p:ph idx="1"/>
          </p:nvPr>
        </p:nvGraphicFramePr>
        <p:xfrm>
          <a:off x="1083212" y="1024378"/>
          <a:ext cx="10353822" cy="320040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5175944"/>
                <a:gridCol w="5177878"/>
              </a:tblGrid>
              <a:tr h="5705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Дали Вашият екип ще приеме лесно Вашето решение?</a:t>
                      </a:r>
                      <a:endParaRPr kumimoji="0" lang="bg-BG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Компетентност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Мотивиране на екипа</a:t>
                      </a:r>
                      <a:endParaRPr kumimoji="0" lang="bg-BG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</a:tr>
              <a:tr h="23299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Имате ли някаква сигурност, че решението ще бъде изпълнено без проблеми и ефективно, дори и ако Вашите подчинени не участват в процеса на неговото взимане? Ще се запази ли мотивацията и продуктивността на Вашите подчинени, дори и ако вземете решението сам?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bg-BG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Способен е да прецени мотивацията на подчинените си и вероятността те да приемат и действително да се ангажират с изпълнението (прилагането) на дадено решение. Способен е да оказва влияние в процеса на вземане на решение, така че да повиши ангажираността на подчинените си. Обикновено прави това, което е нужно, за да запази висока мотивацията на своя екип.</a:t>
                      </a:r>
                      <a:endParaRPr kumimoji="0" lang="bg-BG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</a:tr>
            </a:tbl>
          </a:graphicData>
        </a:graphic>
      </p:graphicFrame>
      <p:sp>
        <p:nvSpPr>
          <p:cNvPr id="36878" name="Text Box 37"/>
          <p:cNvSpPr txBox="1">
            <a:spLocks noChangeArrowheads="1"/>
          </p:cNvSpPr>
          <p:nvPr/>
        </p:nvSpPr>
        <p:spPr bwMode="auto">
          <a:xfrm>
            <a:off x="641838" y="4675971"/>
            <a:ext cx="11330517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bg-BG" b="1" dirty="0">
                <a:latin typeface="+mn-lt"/>
              </a:rPr>
              <a:t>Правила:</a:t>
            </a:r>
          </a:p>
          <a:p>
            <a:pPr>
              <a:spcBef>
                <a:spcPct val="50000"/>
              </a:spcBef>
            </a:pPr>
            <a:r>
              <a:rPr lang="bg-BG" dirty="0">
                <a:latin typeface="+mn-lt"/>
              </a:rPr>
              <a:t>Ако ангажирането е несигурно – трябва да се прецени , в зависимост от квалификация и мотивация на екипа, кой от консултативния, консенсусния и делегиращия подход би бил най-подходящ</a:t>
            </a:r>
          </a:p>
          <a:p>
            <a:pPr>
              <a:spcBef>
                <a:spcPct val="50000"/>
              </a:spcBef>
            </a:pPr>
            <a:r>
              <a:rPr lang="bg-BG" dirty="0">
                <a:latin typeface="+mn-lt"/>
              </a:rPr>
              <a:t>Ако ангажирането не е проблем – директивният подход е също добра опция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2081213" y="431573"/>
            <a:ext cx="8232775" cy="650875"/>
          </a:xfrm>
        </p:spPr>
        <p:txBody>
          <a:bodyPr/>
          <a:lstStyle/>
          <a:p>
            <a:pPr eaLnBrk="1" hangingPunct="1"/>
            <a:r>
              <a:rPr lang="bg-BG" sz="3200" dirty="0" smtClean="0"/>
              <a:t>Цел на презентацията</a:t>
            </a:r>
            <a:endParaRPr lang="en-GB" sz="3200" dirty="0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787400" y="1518557"/>
            <a:ext cx="5207000" cy="4829856"/>
          </a:xfrm>
        </p:spPr>
        <p:txBody>
          <a:bodyPr/>
          <a:lstStyle/>
          <a:p>
            <a:pPr eaLnBrk="1" hangingPunct="1">
              <a:lnSpc>
                <a:spcPct val="114000"/>
              </a:lnSpc>
              <a:spcBef>
                <a:spcPct val="0"/>
              </a:spcBef>
            </a:pPr>
            <a:r>
              <a:rPr lang="bg-BG" sz="2000" dirty="0" smtClean="0">
                <a:cs typeface="Times New Roman" panose="02020603050405020304" pitchFamily="18" charset="0"/>
              </a:rPr>
              <a:t>Преглед на съвременните тенденции в извеждането на </a:t>
            </a:r>
            <a:r>
              <a:rPr lang="bg-BG" sz="2000" dirty="0" err="1" smtClean="0">
                <a:cs typeface="Times New Roman" panose="02020603050405020304" pitchFamily="18" charset="0"/>
              </a:rPr>
              <a:t>компетентностни</a:t>
            </a:r>
            <a:r>
              <a:rPr lang="bg-BG" sz="2000" dirty="0" smtClean="0">
                <a:cs typeface="Times New Roman" panose="02020603050405020304" pitchFamily="18" charset="0"/>
              </a:rPr>
              <a:t> модели и оценяване на компетентности</a:t>
            </a:r>
          </a:p>
          <a:p>
            <a:pPr eaLnBrk="1" hangingPunct="1">
              <a:lnSpc>
                <a:spcPct val="114000"/>
              </a:lnSpc>
              <a:spcBef>
                <a:spcPct val="0"/>
              </a:spcBef>
            </a:pPr>
            <a:r>
              <a:rPr lang="bg-BG" sz="2000" dirty="0" smtClean="0">
                <a:cs typeface="Times New Roman" panose="02020603050405020304" pitchFamily="18" charset="0"/>
              </a:rPr>
              <a:t>Базирайки се на генеричния </a:t>
            </a:r>
            <a:r>
              <a:rPr lang="bg-BG" sz="2000" dirty="0" err="1" smtClean="0">
                <a:cs typeface="Times New Roman" panose="02020603050405020304" pitchFamily="18" charset="0"/>
              </a:rPr>
              <a:t>компетентностен</a:t>
            </a:r>
            <a:r>
              <a:rPr lang="bg-BG" sz="2000" dirty="0" smtClean="0">
                <a:cs typeface="Times New Roman" panose="02020603050405020304" pitchFamily="18" charset="0"/>
              </a:rPr>
              <a:t> модел, възприет от българската администрация ще представим и илюстрираме с примери различни техники  за оценяване </a:t>
            </a:r>
          </a:p>
          <a:p>
            <a:pPr eaLnBrk="1" hangingPunct="1">
              <a:lnSpc>
                <a:spcPct val="114000"/>
              </a:lnSpc>
              <a:spcBef>
                <a:spcPct val="0"/>
              </a:spcBef>
            </a:pPr>
            <a:r>
              <a:rPr lang="bg-BG" sz="2000" dirty="0" smtClean="0">
                <a:cs typeface="Times New Roman" panose="02020603050405020304" pitchFamily="18" charset="0"/>
              </a:rPr>
              <a:t>Ще отговорим на Вашите въпроси </a:t>
            </a:r>
            <a:endParaRPr lang="en-GB" sz="2000" dirty="0" smtClean="0"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88783708"/>
              </p:ext>
            </p:extLst>
          </p:nvPr>
        </p:nvGraphicFramePr>
        <p:xfrm>
          <a:off x="6286499" y="1274384"/>
          <a:ext cx="5546271" cy="5077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7244251" y="3682658"/>
            <a:ext cx="3602037" cy="6508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bg-BG" sz="20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Учене при възрастните</a:t>
            </a:r>
            <a:endParaRPr lang="en-GB" sz="20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686928" y="1"/>
            <a:ext cx="7676271" cy="836613"/>
          </a:xfrm>
        </p:spPr>
        <p:txBody>
          <a:bodyPr/>
          <a:lstStyle/>
          <a:p>
            <a:pPr eaLnBrk="1" hangingPunct="1"/>
            <a:r>
              <a:rPr lang="bg-BG" sz="3200" dirty="0" smtClean="0"/>
              <a:t>Директивен стил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7051" y="1052514"/>
            <a:ext cx="11040533" cy="5616575"/>
          </a:xfrm>
        </p:spPr>
        <p:txBody>
          <a:bodyPr/>
          <a:lstStyle/>
          <a:p>
            <a:pPr eaLnBrk="1" hangingPunct="1">
              <a:spcBef>
                <a:spcPct val="30000"/>
              </a:spcBef>
              <a:buFont typeface="Wingdings" pitchFamily="2" charset="2"/>
              <a:buNone/>
            </a:pPr>
            <a:r>
              <a:rPr lang="bg-BG" sz="1600" b="1" i="1" dirty="0" smtClean="0"/>
              <a:t>„Аз взимам решението на базата на моите идеи”</a:t>
            </a:r>
          </a:p>
          <a:p>
            <a:pPr eaLnBrk="1" hangingPunct="1">
              <a:spcBef>
                <a:spcPct val="30000"/>
              </a:spcBef>
              <a:buFont typeface="Wingdings" pitchFamily="2" charset="2"/>
              <a:buNone/>
            </a:pPr>
            <a:r>
              <a:rPr lang="bg-BG" sz="1600" i="1" dirty="0" smtClean="0"/>
              <a:t>Кога е ефективен:</a:t>
            </a:r>
          </a:p>
          <a:p>
            <a:pPr eaLnBrk="1" hangingPunct="1">
              <a:spcBef>
                <a:spcPct val="30000"/>
              </a:spcBef>
            </a:pPr>
            <a:r>
              <a:rPr lang="bg-BG" sz="1600" dirty="0" smtClean="0"/>
              <a:t>Млад и неопитен екип</a:t>
            </a:r>
          </a:p>
          <a:p>
            <a:pPr eaLnBrk="1" hangingPunct="1">
              <a:spcBef>
                <a:spcPct val="30000"/>
              </a:spcBef>
            </a:pPr>
            <a:r>
              <a:rPr lang="bg-BG" sz="1600" dirty="0" smtClean="0"/>
              <a:t>Много, но познати и рутинни решения</a:t>
            </a:r>
          </a:p>
          <a:p>
            <a:pPr eaLnBrk="1" hangingPunct="1">
              <a:spcBef>
                <a:spcPct val="30000"/>
              </a:spcBef>
            </a:pPr>
            <a:r>
              <a:rPr lang="bg-BG" sz="1600" dirty="0" smtClean="0"/>
              <a:t>Лидерът е най-квалифицирания човек в екипа</a:t>
            </a:r>
          </a:p>
          <a:p>
            <a:pPr eaLnBrk="1" hangingPunct="1">
              <a:spcBef>
                <a:spcPct val="30000"/>
              </a:spcBef>
            </a:pPr>
            <a:r>
              <a:rPr lang="bg-BG" sz="1600" dirty="0" smtClean="0"/>
              <a:t>Трябва да се вземат бързи решения</a:t>
            </a:r>
          </a:p>
          <a:p>
            <a:pPr eaLnBrk="1" hangingPunct="1">
              <a:spcBef>
                <a:spcPct val="30000"/>
              </a:spcBef>
              <a:buFont typeface="Wingdings" pitchFamily="2" charset="2"/>
              <a:buNone/>
            </a:pPr>
            <a:r>
              <a:rPr lang="bg-BG" sz="1600" i="1" dirty="0" smtClean="0"/>
              <a:t>Кога е неефективен</a:t>
            </a:r>
          </a:p>
          <a:p>
            <a:pPr eaLnBrk="1" hangingPunct="1">
              <a:spcBef>
                <a:spcPct val="30000"/>
              </a:spcBef>
            </a:pPr>
            <a:r>
              <a:rPr lang="bg-BG" sz="1600" dirty="0" smtClean="0"/>
              <a:t>Лидерът не е опитен</a:t>
            </a:r>
          </a:p>
          <a:p>
            <a:pPr eaLnBrk="1" hangingPunct="1">
              <a:spcBef>
                <a:spcPct val="30000"/>
              </a:spcBef>
            </a:pPr>
            <a:r>
              <a:rPr lang="bg-BG" sz="1600" dirty="0" smtClean="0"/>
              <a:t>Сътрудниците са опитни (и мотивирани)</a:t>
            </a:r>
          </a:p>
          <a:p>
            <a:pPr eaLnBrk="1" hangingPunct="1">
              <a:spcBef>
                <a:spcPct val="30000"/>
              </a:spcBef>
            </a:pPr>
            <a:r>
              <a:rPr lang="bg-BG" sz="1600" dirty="0" smtClean="0"/>
              <a:t> Решението може да предизвика конфликти</a:t>
            </a:r>
          </a:p>
          <a:p>
            <a:pPr eaLnBrk="1" hangingPunct="1">
              <a:spcBef>
                <a:spcPct val="30000"/>
              </a:spcBef>
            </a:pPr>
            <a:r>
              <a:rPr lang="bg-BG" sz="1600" dirty="0" smtClean="0"/>
              <a:t>Решението изисква широк поглед върху проблема</a:t>
            </a:r>
          </a:p>
          <a:p>
            <a:pPr eaLnBrk="1" hangingPunct="1">
              <a:spcBef>
                <a:spcPct val="30000"/>
              </a:spcBef>
              <a:buFont typeface="Wingdings" pitchFamily="2" charset="2"/>
              <a:buNone/>
            </a:pPr>
            <a:r>
              <a:rPr lang="bg-BG" sz="1600" i="1" dirty="0" smtClean="0"/>
              <a:t>Варианти</a:t>
            </a:r>
          </a:p>
          <a:p>
            <a:pPr eaLnBrk="1" hangingPunct="1">
              <a:spcBef>
                <a:spcPct val="30000"/>
              </a:spcBef>
            </a:pPr>
            <a:r>
              <a:rPr lang="bg-BG" sz="1600" dirty="0" err="1" smtClean="0"/>
              <a:t>Неасистиран</a:t>
            </a:r>
            <a:r>
              <a:rPr lang="bg-BG" sz="1600" dirty="0" smtClean="0"/>
              <a:t> директивен стил</a:t>
            </a:r>
          </a:p>
          <a:p>
            <a:pPr eaLnBrk="1" hangingPunct="1">
              <a:spcBef>
                <a:spcPct val="30000"/>
              </a:spcBef>
            </a:pPr>
            <a:r>
              <a:rPr lang="bg-BG" sz="1600" dirty="0" smtClean="0"/>
              <a:t>Проучващ директивен стил</a:t>
            </a:r>
          </a:p>
          <a:p>
            <a:pPr eaLnBrk="1" hangingPunct="1">
              <a:spcBef>
                <a:spcPct val="30000"/>
              </a:spcBef>
              <a:buFont typeface="Wingdings" pitchFamily="2" charset="2"/>
              <a:buNone/>
            </a:pPr>
            <a:r>
              <a:rPr lang="bg-BG" sz="1600" dirty="0" smtClean="0"/>
              <a:t>Рискове от недостатъчна употреба – губи се много време, не се вземат най-добрите решения, пропускат се удобни моменти за действие</a:t>
            </a:r>
          </a:p>
          <a:p>
            <a:pPr eaLnBrk="1" hangingPunct="1">
              <a:spcBef>
                <a:spcPct val="30000"/>
              </a:spcBef>
              <a:buFont typeface="Wingdings" pitchFamily="2" charset="2"/>
              <a:buNone/>
            </a:pPr>
            <a:r>
              <a:rPr lang="bg-BG" sz="1600" dirty="0" smtClean="0"/>
              <a:t>Рискове от прекомерната употреба – послушен, но пасивен и лишен от креативност екип </a:t>
            </a:r>
          </a:p>
        </p:txBody>
      </p:sp>
      <p:pic>
        <p:nvPicPr>
          <p:cNvPr id="25604" name="Picture 8" descr="j04392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88918" y="1052514"/>
            <a:ext cx="32639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671667" y="0"/>
            <a:ext cx="7245611" cy="836613"/>
          </a:xfrm>
        </p:spPr>
        <p:txBody>
          <a:bodyPr/>
          <a:lstStyle/>
          <a:p>
            <a:pPr eaLnBrk="1" hangingPunct="1"/>
            <a:r>
              <a:rPr lang="bg-BG" sz="3200" dirty="0" smtClean="0"/>
              <a:t>Консултативен стил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7051" y="1052515"/>
            <a:ext cx="11664949" cy="5460828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bg-BG" sz="1600" b="1" i="1" dirty="0" smtClean="0"/>
              <a:t>„Аз взимам решенията на базата на нашите идеи”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bg-BG" sz="1600" i="1" dirty="0" smtClean="0"/>
              <a:t>Кога е ефективен: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bg-BG" sz="1600" dirty="0" smtClean="0"/>
              <a:t>Млад и все още развиващ се екип, сътрудниците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bg-BG" sz="1600" dirty="0" smtClean="0"/>
              <a:t>не са готови да вземат сами подобни решения 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bg-BG" sz="1600" dirty="0" smtClean="0"/>
              <a:t>Лидерът е най-квалифицирания човек в екипа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bg-BG" sz="1600" dirty="0" smtClean="0"/>
              <a:t>Проблемът дава възможност за развитие на екипа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bg-BG" sz="1600" dirty="0" smtClean="0"/>
              <a:t>Проблемът изисква широк поглед върху нещата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bg-BG" sz="1600" dirty="0" smtClean="0"/>
              <a:t>Трябва да се повиши ангажираността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bg-BG" sz="1600" dirty="0" smtClean="0"/>
              <a:t>Има потенциал за конфликт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bg-BG" sz="1600" i="1" dirty="0" smtClean="0"/>
              <a:t>Кога е неефективен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bg-BG" sz="1600" dirty="0" smtClean="0"/>
              <a:t>Лидерът няма опит в решаването на подобни проблеми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bg-BG" sz="1600" dirty="0" smtClean="0"/>
              <a:t>Сътрудниците са опитни и мотивирани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bg-BG" sz="1600" dirty="0" smtClean="0"/>
              <a:t>Проблемът е маловажен или трябва да се действа много бързо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bg-BG" sz="1600" i="1" dirty="0" smtClean="0"/>
              <a:t>Варианти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bg-BG" sz="1600" dirty="0" smtClean="0"/>
              <a:t>Индивидуално консултиране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bg-BG" sz="1600" dirty="0" smtClean="0"/>
              <a:t>Групово обсъждане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bg-BG" sz="1600" dirty="0" smtClean="0"/>
              <a:t>Рискове от недостатъчна употреба – сътрудниците остават с впечатлението, че тяхното мнение не е важно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bg-BG" sz="1600" dirty="0" smtClean="0"/>
              <a:t>Рискове от прекомерната употреба – губи се много време, лидерът остава впечатлението, че се е вкопчил в контрола </a:t>
            </a:r>
          </a:p>
        </p:txBody>
      </p:sp>
      <p:pic>
        <p:nvPicPr>
          <p:cNvPr id="26628" name="Picture 9" descr="chan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3685" y="1052514"/>
            <a:ext cx="3695700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165231" y="1"/>
            <a:ext cx="7822386" cy="836613"/>
          </a:xfrm>
        </p:spPr>
        <p:txBody>
          <a:bodyPr/>
          <a:lstStyle/>
          <a:p>
            <a:pPr eaLnBrk="1" hangingPunct="1"/>
            <a:r>
              <a:rPr lang="bg-BG" sz="3200" dirty="0" smtClean="0"/>
              <a:t>Консенсусен стил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7051" y="1052514"/>
            <a:ext cx="11664949" cy="58054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bg-BG" sz="1600" b="1" i="1" dirty="0" smtClean="0"/>
              <a:t>„Ние взимаме решенията на базата на нашите идеи”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bg-BG" sz="1600" i="1" dirty="0" smtClean="0"/>
              <a:t>Кога е ефективен: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bg-BG" sz="1600" dirty="0" smtClean="0"/>
              <a:t>Опитни и мотивирани сътрудници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bg-BG" sz="1600" dirty="0" smtClean="0"/>
              <a:t>но проблемът е твърде сложен, за да бъде делегиран 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bg-BG" sz="1600" dirty="0" smtClean="0"/>
              <a:t>Проблемът дава възможност за развитие на екипа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bg-BG" sz="1600" dirty="0" smtClean="0"/>
              <a:t>Има потенциал за конфликт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bg-BG" sz="1600" dirty="0" smtClean="0"/>
              <a:t>Трябва да се повиши ангажираността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bg-BG" sz="1600" dirty="0" smtClean="0"/>
              <a:t>Проблемът изисква широк поглед върху нещата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bg-BG" sz="1600" dirty="0" smtClean="0"/>
              <a:t>и </a:t>
            </a:r>
            <a:r>
              <a:rPr lang="bg-BG" sz="1600" dirty="0" err="1" smtClean="0"/>
              <a:t>синергия</a:t>
            </a:r>
            <a:r>
              <a:rPr lang="bg-BG" sz="1600" dirty="0" smtClean="0"/>
              <a:t> 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bg-BG" sz="1600" i="1" dirty="0" smtClean="0"/>
              <a:t>Кога е неефективен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bg-BG" sz="1600" dirty="0" smtClean="0"/>
              <a:t>Сътрудниците не са мотивирани или се стремят към решение, което не е добро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bg-BG" sz="1600" dirty="0" smtClean="0"/>
              <a:t>Проблемът изисква задълбочено индивидуално проучване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bg-BG" sz="1600" dirty="0" smtClean="0"/>
              <a:t>Проблемът е маловажен или трябва да се действа много бързо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bg-BG" sz="1600" i="1" dirty="0" smtClean="0"/>
              <a:t>Варианти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bg-BG" sz="1600" dirty="0" err="1" smtClean="0"/>
              <a:t>Модерирана</a:t>
            </a:r>
            <a:r>
              <a:rPr lang="bg-BG" sz="1600" dirty="0" smtClean="0"/>
              <a:t> от лидера дискусия 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bg-BG" sz="1600" dirty="0" smtClean="0"/>
              <a:t>Групово обсъждане без </a:t>
            </a:r>
            <a:r>
              <a:rPr lang="bg-BG" sz="1600" dirty="0" err="1" smtClean="0"/>
              <a:t>модератор</a:t>
            </a:r>
            <a:r>
              <a:rPr lang="bg-BG" sz="1600" dirty="0" smtClean="0"/>
              <a:t> или с редуване на </a:t>
            </a:r>
            <a:r>
              <a:rPr lang="bg-BG" sz="1600" dirty="0" err="1" smtClean="0"/>
              <a:t>модераторите</a:t>
            </a:r>
            <a:endParaRPr lang="bg-BG" sz="1600" dirty="0" smtClean="0"/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bg-BG" sz="1600" dirty="0" smtClean="0"/>
              <a:t>Рискове от недостатъчна употреба – сътрудниците остават с впечатлението, че лидерът се е вкопчил във властта; вземат се едностранчиви решения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bg-BG" sz="1600" dirty="0" smtClean="0"/>
              <a:t>Рискове от прекомерната употреба – губи се много време, лидерът остава впечатлението, че не може да взема самостоятелни решения </a:t>
            </a:r>
          </a:p>
        </p:txBody>
      </p:sp>
      <p:pic>
        <p:nvPicPr>
          <p:cNvPr id="27652" name="Picture 9" descr="Working_Together_Teamwork_and-team-building-exercis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3684" y="1052513"/>
            <a:ext cx="3647016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5562" y="1"/>
            <a:ext cx="6297637" cy="836613"/>
          </a:xfrm>
        </p:spPr>
        <p:txBody>
          <a:bodyPr/>
          <a:lstStyle/>
          <a:p>
            <a:pPr eaLnBrk="1" hangingPunct="1"/>
            <a:r>
              <a:rPr lang="bg-BG" sz="3200" dirty="0" smtClean="0"/>
              <a:t>Делегиращ стил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7051" y="1052514"/>
            <a:ext cx="11664949" cy="58054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bg-BG" sz="1600" b="1" i="1" dirty="0" smtClean="0"/>
              <a:t>„Вие взимате решенията на базата на Вашите идеи”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bg-BG" sz="1600" i="1" dirty="0" smtClean="0"/>
              <a:t>Кога е ефективен: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bg-BG" sz="1600" dirty="0" smtClean="0"/>
              <a:t>Опитни и мотивирани за изява сътрудници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bg-BG" sz="1600" dirty="0" smtClean="0"/>
              <a:t>Проблемът дава възможност за развитие на екипа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bg-BG" sz="1600" dirty="0" smtClean="0"/>
              <a:t>Трябва да се повиши ангажираността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bg-BG" sz="1600" dirty="0" smtClean="0"/>
              <a:t>Проблемът изисква специфичен поглед върху нещата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bg-BG" sz="1600" dirty="0" smtClean="0"/>
              <a:t>Проблемът изисква задълбочено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bg-BG" sz="1600" dirty="0" smtClean="0"/>
              <a:t>индивидуално проучване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bg-BG" sz="1600" i="1" dirty="0" smtClean="0"/>
              <a:t>Кога е неефективен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bg-BG" sz="1600" dirty="0" smtClean="0"/>
              <a:t>Сътрудниците не са мотивирани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bg-BG" sz="1600" dirty="0" smtClean="0"/>
              <a:t>Сътрудниците не са достатъчно компетентни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bg-BG" sz="1600" dirty="0" smtClean="0"/>
              <a:t>Има потенциал за конфликт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bg-BG" sz="1600" i="1" dirty="0" smtClean="0"/>
              <a:t>Варианти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bg-BG" sz="1600" dirty="0" smtClean="0"/>
              <a:t>Информирано делегиране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bg-BG" sz="1600" dirty="0" smtClean="0"/>
              <a:t>Балистично делегиране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bg-BG" sz="1600" dirty="0" smtClean="0"/>
              <a:t>Рискове от недостатъчна употреба – сътрудниците остават с впечатлението, че лидерът се е вкопчил във властта, губи се прекалено много време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bg-BG" sz="1600" dirty="0" smtClean="0"/>
              <a:t>Рискове от прекомерната употреба – лидерът остава впечатлението, че е незаинтересован или че не може да взема сам достатъчно добри решения; рискува да загуби контрол върху процесите </a:t>
            </a:r>
          </a:p>
        </p:txBody>
      </p:sp>
      <p:pic>
        <p:nvPicPr>
          <p:cNvPr id="28676" name="Picture 10" descr="http://www.personalbrandingblog.com/wp-content/uploads/2010/05/LeadershipTeam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1357313"/>
            <a:ext cx="393700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810776" y="1071546"/>
            <a:ext cx="2857520" cy="114300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isometricOffAxis1Left">
              <a:rot lat="600000" lon="3600000" rev="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8667768" y="1357298"/>
            <a:ext cx="2952771" cy="114300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isometricOffAxis1Left">
              <a:rot lat="600000" lon="3600000" rev="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429509" y="1428736"/>
            <a:ext cx="2857520" cy="114300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isometricOffAxis1Left">
              <a:rot lat="600000" lon="3600000" rev="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096000" y="1571612"/>
            <a:ext cx="2857520" cy="114300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isometricOffAxis1Left">
              <a:rot lat="600000" lon="3600000" rev="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952992" y="1785926"/>
            <a:ext cx="2857520" cy="114300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isometricOffAxis1Left">
              <a:rot lat="600000" lon="3600000" rev="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463" name="Title 1"/>
          <p:cNvSpPr>
            <a:spLocks noGrp="1"/>
          </p:cNvSpPr>
          <p:nvPr>
            <p:ph type="title"/>
          </p:nvPr>
        </p:nvSpPr>
        <p:spPr>
          <a:xfrm>
            <a:off x="1237957" y="1"/>
            <a:ext cx="9410994" cy="836613"/>
          </a:xfrm>
        </p:spPr>
        <p:txBody>
          <a:bodyPr/>
          <a:lstStyle/>
          <a:p>
            <a:pPr eaLnBrk="1" hangingPunct="1"/>
            <a:r>
              <a:rPr lang="bg-BG" sz="3200" dirty="0" err="1" smtClean="0"/>
              <a:t>Транзакционно</a:t>
            </a:r>
            <a:r>
              <a:rPr lang="bg-BG" sz="3200" dirty="0" smtClean="0"/>
              <a:t> и трансформационно лидерство</a:t>
            </a:r>
          </a:p>
        </p:txBody>
      </p:sp>
      <p:sp>
        <p:nvSpPr>
          <p:cNvPr id="19464" name="Content Placeholder 2"/>
          <p:cNvSpPr>
            <a:spLocks noGrp="1"/>
          </p:cNvSpPr>
          <p:nvPr>
            <p:ph idx="1"/>
          </p:nvPr>
        </p:nvSpPr>
        <p:spPr>
          <a:xfrm>
            <a:off x="0" y="857250"/>
            <a:ext cx="5810251" cy="55006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bg-BG" sz="1800" dirty="0" smtClean="0"/>
          </a:p>
          <a:p>
            <a:pPr eaLnBrk="1" hangingPunct="1">
              <a:buFont typeface="Wingdings" pitchFamily="2" charset="2"/>
              <a:buNone/>
            </a:pPr>
            <a:endParaRPr lang="bg-BG" sz="1800" dirty="0" smtClean="0"/>
          </a:p>
        </p:txBody>
      </p:sp>
      <p:pic>
        <p:nvPicPr>
          <p:cNvPr id="19465" name="Picture 4" descr="Bass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13674" y="4714876"/>
            <a:ext cx="1048760" cy="10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6" name="TextBox 8"/>
          <p:cNvSpPr txBox="1">
            <a:spLocks noChangeArrowheads="1"/>
          </p:cNvSpPr>
          <p:nvPr/>
        </p:nvSpPr>
        <p:spPr bwMode="auto">
          <a:xfrm>
            <a:off x="7209693" y="5936176"/>
            <a:ext cx="16192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g-BG" sz="1600" i="1" dirty="0"/>
              <a:t>Бърнард Бас</a:t>
            </a:r>
            <a:endParaRPr lang="en-US" sz="1600" i="1" dirty="0"/>
          </a:p>
        </p:txBody>
      </p:sp>
      <p:pic>
        <p:nvPicPr>
          <p:cNvPr id="19467" name="Picture 6" descr="avoli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66534" y="4658606"/>
            <a:ext cx="1159598" cy="1024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8" name="TextBox 8"/>
          <p:cNvSpPr txBox="1">
            <a:spLocks noChangeArrowheads="1"/>
          </p:cNvSpPr>
          <p:nvPr/>
        </p:nvSpPr>
        <p:spPr bwMode="auto">
          <a:xfrm>
            <a:off x="9404838" y="5795499"/>
            <a:ext cx="16192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g-BG" sz="1600" i="1" dirty="0"/>
              <a:t>Брус </a:t>
            </a:r>
            <a:r>
              <a:rPr lang="bg-BG" sz="1600" i="1" dirty="0" err="1"/>
              <a:t>Аволио</a:t>
            </a:r>
            <a:endParaRPr lang="en-US" sz="1600" i="1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750345" y="4060033"/>
            <a:ext cx="3929063" cy="95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000252" y="3929064"/>
            <a:ext cx="5810249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1" name="TextBox 12"/>
          <p:cNvSpPr txBox="1">
            <a:spLocks noChangeArrowheads="1"/>
          </p:cNvSpPr>
          <p:nvPr/>
        </p:nvSpPr>
        <p:spPr bwMode="auto">
          <a:xfrm>
            <a:off x="381000" y="3571875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g-BG">
                <a:latin typeface="Cambria" pitchFamily="18" charset="0"/>
              </a:rPr>
              <a:t>Пасивен</a:t>
            </a:r>
            <a:endParaRPr lang="en-US">
              <a:latin typeface="Cambria" pitchFamily="18" charset="0"/>
            </a:endParaRPr>
          </a:p>
        </p:txBody>
      </p:sp>
      <p:sp>
        <p:nvSpPr>
          <p:cNvPr id="19472" name="TextBox 13"/>
          <p:cNvSpPr txBox="1">
            <a:spLocks noChangeArrowheads="1"/>
          </p:cNvSpPr>
          <p:nvPr/>
        </p:nvSpPr>
        <p:spPr bwMode="auto">
          <a:xfrm>
            <a:off x="7905751" y="3786189"/>
            <a:ext cx="152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g-BG">
                <a:latin typeface="Cambria" pitchFamily="18" charset="0"/>
              </a:rPr>
              <a:t>Активен</a:t>
            </a:r>
            <a:endParaRPr lang="en-US">
              <a:latin typeface="Cambria" pitchFamily="18" charset="0"/>
            </a:endParaRPr>
          </a:p>
        </p:txBody>
      </p:sp>
      <p:sp>
        <p:nvSpPr>
          <p:cNvPr id="19473" name="TextBox 14"/>
          <p:cNvSpPr txBox="1">
            <a:spLocks noChangeArrowheads="1"/>
          </p:cNvSpPr>
          <p:nvPr/>
        </p:nvSpPr>
        <p:spPr bwMode="auto">
          <a:xfrm>
            <a:off x="3810001" y="1571625"/>
            <a:ext cx="2190751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g-BG">
                <a:latin typeface="Cambria" pitchFamily="18" charset="0"/>
              </a:rPr>
              <a:t>Ефективен</a:t>
            </a:r>
            <a:endParaRPr lang="en-US">
              <a:latin typeface="Cambria" pitchFamily="18" charset="0"/>
            </a:endParaRPr>
          </a:p>
        </p:txBody>
      </p:sp>
      <p:sp>
        <p:nvSpPr>
          <p:cNvPr id="19474" name="TextBox 15"/>
          <p:cNvSpPr txBox="1">
            <a:spLocks noChangeArrowheads="1"/>
          </p:cNvSpPr>
          <p:nvPr/>
        </p:nvSpPr>
        <p:spPr bwMode="auto">
          <a:xfrm>
            <a:off x="3905251" y="6215064"/>
            <a:ext cx="2286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g-BG">
                <a:latin typeface="Cambria" pitchFamily="18" charset="0"/>
              </a:rPr>
              <a:t>Неефективен</a:t>
            </a:r>
            <a:endParaRPr lang="en-US">
              <a:latin typeface="Cambria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85709" y="5072074"/>
            <a:ext cx="2857520" cy="114300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isometricOffAxis1Left">
              <a:rot lat="600000" lon="3600000" rev="0"/>
            </a:camera>
            <a:lightRig rig="threePt" dir="t"/>
          </a:scene3d>
          <a:sp3d>
            <a:bevelB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047715" y="5214951"/>
            <a:ext cx="1619261" cy="369332"/>
          </a:xfrm>
          <a:prstGeom prst="rect">
            <a:avLst/>
          </a:prstGeom>
          <a:noFill/>
          <a:scene3d>
            <a:camera prst="orthographicFront">
              <a:rot lat="600000" lon="3600000" rev="0"/>
            </a:camera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Laissez-faire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333467" y="4071942"/>
            <a:ext cx="2857520" cy="114300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isometricOffAxis1Left">
              <a:rot lat="600000" lon="3600000" rev="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904971" y="4143381"/>
            <a:ext cx="1809763" cy="646331"/>
          </a:xfrm>
          <a:prstGeom prst="rect">
            <a:avLst/>
          </a:prstGeom>
          <a:noFill/>
          <a:scene3d>
            <a:camera prst="orthographicFront">
              <a:rot lat="600000" lon="3600000" rev="0"/>
            </a:camera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bg-BG" dirty="0"/>
              <a:t>Решава проблеми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2571725" y="3143248"/>
            <a:ext cx="2857520" cy="114300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isometricOffAxis1Left">
              <a:rot lat="600000" lon="3600000" rev="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047979" y="3357563"/>
            <a:ext cx="2000264" cy="646331"/>
          </a:xfrm>
          <a:prstGeom prst="rect">
            <a:avLst/>
          </a:prstGeom>
          <a:noFill/>
          <a:scene3d>
            <a:camera prst="orthographicFront">
              <a:rot lat="600000" lon="3600000" rev="0"/>
            </a:camera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bg-BG" dirty="0"/>
              <a:t>Отстранява грешки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3619483" y="2143116"/>
            <a:ext cx="2857520" cy="114300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isometricOffAxis1Left">
              <a:rot lat="600000" lon="3600000" rev="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000485" y="2357431"/>
            <a:ext cx="2000264" cy="646331"/>
          </a:xfrm>
          <a:prstGeom prst="rect">
            <a:avLst/>
          </a:prstGeom>
          <a:noFill/>
          <a:scene3d>
            <a:camera prst="orthographicFront">
              <a:rot lat="600000" lon="3600000" rev="0"/>
            </a:camera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bg-BG" dirty="0"/>
              <a:t>Поощрява постижения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619747" y="1928803"/>
            <a:ext cx="2000264" cy="646331"/>
          </a:xfrm>
          <a:prstGeom prst="rect">
            <a:avLst/>
          </a:prstGeom>
          <a:noFill/>
          <a:scene3d>
            <a:camera prst="orthographicFront">
              <a:rot lat="600000" lon="3600000" rev="0"/>
            </a:camera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bg-BG" dirty="0"/>
              <a:t>Изгражда доверие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667504" y="1785926"/>
            <a:ext cx="2000264" cy="369332"/>
          </a:xfrm>
          <a:prstGeom prst="rect">
            <a:avLst/>
          </a:prstGeom>
          <a:noFill/>
          <a:scene3d>
            <a:camera prst="orthographicFront">
              <a:rot lat="600000" lon="3600000" rev="0"/>
            </a:camera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bg-BG" dirty="0"/>
              <a:t>Интегритет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810512" y="1500175"/>
            <a:ext cx="2000264" cy="646331"/>
          </a:xfrm>
          <a:prstGeom prst="rect">
            <a:avLst/>
          </a:prstGeom>
          <a:noFill/>
          <a:scene3d>
            <a:camera prst="orthographicFront">
              <a:rot lat="600000" lon="3600000" rev="0"/>
            </a:camera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bg-BG" dirty="0"/>
              <a:t>Вдъхновява другите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9144022" y="1428736"/>
            <a:ext cx="2476517" cy="646331"/>
          </a:xfrm>
          <a:prstGeom prst="rect">
            <a:avLst/>
          </a:prstGeom>
          <a:noFill/>
          <a:scene3d>
            <a:camera prst="orthographicFront">
              <a:rot lat="600000" lon="3600000" rev="0"/>
            </a:camera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bg-BG" dirty="0"/>
              <a:t>Стимулира креативността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0096528" y="1214422"/>
            <a:ext cx="2476517" cy="369332"/>
          </a:xfrm>
          <a:prstGeom prst="rect">
            <a:avLst/>
          </a:prstGeom>
          <a:noFill/>
          <a:scene3d>
            <a:camera prst="orthographicFront">
              <a:rot lat="600000" lon="3600000" rev="0"/>
            </a:camera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bg-BG" dirty="0"/>
              <a:t>Ментор и </a:t>
            </a:r>
            <a:r>
              <a:rPr lang="bg-BG" dirty="0" err="1"/>
              <a:t>коуч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3710" y="0"/>
            <a:ext cx="9391797" cy="6397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3200" dirty="0" smtClean="0"/>
              <a:t>Оценяване на меки умения с въпросници</a:t>
            </a:r>
            <a:endParaRPr lang="en-US" sz="3200" dirty="0"/>
          </a:p>
        </p:txBody>
      </p:sp>
      <p:sp>
        <p:nvSpPr>
          <p:cNvPr id="37" name="Rectangle 36"/>
          <p:cNvSpPr/>
          <p:nvPr/>
        </p:nvSpPr>
        <p:spPr>
          <a:xfrm>
            <a:off x="758558" y="842891"/>
            <a:ext cx="3503953" cy="2269881"/>
          </a:xfrm>
          <a:prstGeom prst="rect">
            <a:avLst/>
          </a:prstGeom>
          <a:ln>
            <a:solidFill>
              <a:srgbClr val="5B9BD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7027978" y="847488"/>
            <a:ext cx="3382114" cy="224085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016395" y="4216698"/>
            <a:ext cx="3464035" cy="223678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707255" y="4201472"/>
            <a:ext cx="3653730" cy="223678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087218" y="1000297"/>
            <a:ext cx="3048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2000" dirty="0">
                <a:latin typeface="+mn-lt"/>
                <a:cs typeface="Times New Roman" pitchFamily="18" charset="0"/>
              </a:rPr>
              <a:t>Ориентация към резултати</a:t>
            </a:r>
            <a:endParaRPr lang="en-US" sz="2000" dirty="0">
              <a:latin typeface="+mn-lt"/>
              <a:cs typeface="Times New Roman" pitchFamily="18" charset="0"/>
            </a:endParaRPr>
          </a:p>
        </p:txBody>
      </p:sp>
      <p:sp>
        <p:nvSpPr>
          <p:cNvPr id="13320" name="TextBox 42"/>
          <p:cNvSpPr txBox="1">
            <a:spLocks noChangeArrowheads="1"/>
          </p:cNvSpPr>
          <p:nvPr/>
        </p:nvSpPr>
        <p:spPr bwMode="auto">
          <a:xfrm>
            <a:off x="1079500" y="1787525"/>
            <a:ext cx="3048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bg-BG" sz="2000" dirty="0">
                <a:latin typeface="+mn-lt"/>
                <a:cs typeface="Times New Roman" pitchFamily="18" charset="0"/>
              </a:rPr>
              <a:t>Стремеж към подобрения</a:t>
            </a:r>
            <a:endParaRPr lang="en-US" sz="2000" dirty="0">
              <a:latin typeface="+mn-lt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111250" y="2397125"/>
            <a:ext cx="30480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bg-BG" sz="2000" dirty="0">
                <a:latin typeface="+mn-lt"/>
                <a:cs typeface="Times New Roman" pitchFamily="18" charset="0"/>
              </a:rPr>
              <a:t>Мотивация за лидерство</a:t>
            </a:r>
            <a:endParaRPr lang="en-US" sz="2000" dirty="0">
              <a:latin typeface="+mn-lt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239000" y="996950"/>
            <a:ext cx="28194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bg-BG" sz="2000" dirty="0">
                <a:latin typeface="+mn-lt"/>
                <a:cs typeface="Times New Roman" pitchFamily="18" charset="0"/>
              </a:rPr>
              <a:t>Внимание към детайла</a:t>
            </a:r>
            <a:endParaRPr lang="en-US" sz="2000" dirty="0">
              <a:latin typeface="+mn-lt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310438" y="1587500"/>
            <a:ext cx="28194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bg-BG" sz="2000" dirty="0">
                <a:latin typeface="+mn-lt"/>
                <a:cs typeface="Times New Roman" pitchFamily="18" charset="0"/>
              </a:rPr>
              <a:t>Гъвкавост</a:t>
            </a:r>
            <a:endParaRPr lang="en-US" sz="2000" dirty="0">
              <a:latin typeface="+mn-lt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310438" y="2239963"/>
            <a:ext cx="27432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bg-BG" sz="2000" dirty="0">
                <a:latin typeface="+mn-lt"/>
                <a:cs typeface="Times New Roman" pitchFamily="18" charset="0"/>
              </a:rPr>
              <a:t>Организираност</a:t>
            </a:r>
            <a:endParaRPr lang="en-US" sz="2000" dirty="0">
              <a:latin typeface="+mn-lt"/>
              <a:cs typeface="Times New Roman" pitchFamily="18" charset="0"/>
            </a:endParaRPr>
          </a:p>
        </p:txBody>
      </p:sp>
      <p:sp>
        <p:nvSpPr>
          <p:cNvPr id="13325" name="TextBox 47"/>
          <p:cNvSpPr txBox="1">
            <a:spLocks noChangeArrowheads="1"/>
          </p:cNvSpPr>
          <p:nvPr/>
        </p:nvSpPr>
        <p:spPr bwMode="auto">
          <a:xfrm>
            <a:off x="893763" y="4291013"/>
            <a:ext cx="3505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bg-BG" sz="2000" dirty="0">
                <a:latin typeface="+mn-lt"/>
                <a:cs typeface="Times New Roman" pitchFamily="18" charset="0"/>
              </a:rPr>
              <a:t>Емоционална компетентност</a:t>
            </a:r>
            <a:endParaRPr lang="en-US" sz="2000" dirty="0">
              <a:latin typeface="+mn-lt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01700" y="4686300"/>
            <a:ext cx="30480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bg-BG" sz="2000" dirty="0">
                <a:latin typeface="+mn-lt"/>
                <a:cs typeface="Times New Roman" pitchFamily="18" charset="0"/>
              </a:rPr>
              <a:t>Общителност</a:t>
            </a:r>
            <a:endParaRPr lang="en-US" sz="2000" dirty="0">
              <a:latin typeface="+mn-lt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36625" y="5502275"/>
            <a:ext cx="30480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bg-BG" sz="2000" dirty="0">
                <a:latin typeface="+mn-lt"/>
                <a:cs typeface="Times New Roman" pitchFamily="18" charset="0"/>
              </a:rPr>
              <a:t>Работа в екип</a:t>
            </a:r>
            <a:endParaRPr lang="en-US" sz="2000" dirty="0">
              <a:latin typeface="+mn-lt"/>
              <a:cs typeface="Times New Roman" pitchFamily="18" charset="0"/>
            </a:endParaRPr>
          </a:p>
        </p:txBody>
      </p:sp>
      <p:sp>
        <p:nvSpPr>
          <p:cNvPr id="13328" name="TextBox 50"/>
          <p:cNvSpPr txBox="1">
            <a:spLocks noChangeArrowheads="1"/>
          </p:cNvSpPr>
          <p:nvPr/>
        </p:nvSpPr>
        <p:spPr bwMode="auto">
          <a:xfrm>
            <a:off x="911225" y="5078413"/>
            <a:ext cx="3216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bg-BG" sz="2000" dirty="0">
                <a:latin typeface="+mn-lt"/>
                <a:cs typeface="Times New Roman" pitchFamily="18" charset="0"/>
              </a:rPr>
              <a:t>Изграждане на отношения</a:t>
            </a:r>
            <a:endParaRPr lang="en-US" sz="2000" dirty="0">
              <a:latin typeface="+mn-lt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36625" y="5903913"/>
            <a:ext cx="30480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bg-BG" sz="2000" dirty="0">
                <a:latin typeface="+mn-lt"/>
                <a:cs typeface="Times New Roman" pitchFamily="18" charset="0"/>
              </a:rPr>
              <a:t>Оказване на влияние</a:t>
            </a:r>
            <a:endParaRPr lang="en-US" sz="2000" dirty="0">
              <a:latin typeface="+mn-lt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310438" y="4533900"/>
            <a:ext cx="31718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bg-BG" sz="2000" dirty="0">
                <a:latin typeface="+mn-lt"/>
                <a:cs typeface="Times New Roman" pitchFamily="18" charset="0"/>
              </a:rPr>
              <a:t>Емоционална устойчивост</a:t>
            </a:r>
            <a:endParaRPr lang="en-US" sz="2000" dirty="0">
              <a:latin typeface="+mn-lt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334910" y="5045954"/>
            <a:ext cx="28194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bg-BG" sz="2000" dirty="0">
                <a:latin typeface="+mn-lt"/>
                <a:cs typeface="Times New Roman" pitchFamily="18" charset="0"/>
              </a:rPr>
              <a:t>Работа под напрежение</a:t>
            </a:r>
            <a:endParaRPr lang="en-US" sz="2000" dirty="0">
              <a:latin typeface="+mn-lt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397042" y="5549460"/>
            <a:ext cx="26670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bg-BG" sz="2000" dirty="0">
                <a:latin typeface="+mn-lt"/>
                <a:cs typeface="Times New Roman" pitchFamily="18" charset="0"/>
              </a:rPr>
              <a:t>Увереност</a:t>
            </a:r>
            <a:endParaRPr lang="en-US" sz="2000" dirty="0">
              <a:latin typeface="+mn-lt"/>
              <a:cs typeface="Times New Roman" pitchFamily="18" charset="0"/>
            </a:endParaRPr>
          </a:p>
        </p:txBody>
      </p:sp>
      <p:sp>
        <p:nvSpPr>
          <p:cNvPr id="57" name="Quad Arrow Callout 56"/>
          <p:cNvSpPr/>
          <p:nvPr/>
        </p:nvSpPr>
        <p:spPr>
          <a:xfrm rot="3888404">
            <a:off x="4369360" y="2490506"/>
            <a:ext cx="2410731" cy="2380548"/>
          </a:xfrm>
          <a:prstGeom prst="quadArrowCallou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34" name="TextBox 58"/>
          <p:cNvSpPr txBox="1">
            <a:spLocks noChangeArrowheads="1"/>
          </p:cNvSpPr>
          <p:nvPr/>
        </p:nvSpPr>
        <p:spPr bwMode="auto">
          <a:xfrm>
            <a:off x="1546225" y="3263900"/>
            <a:ext cx="2438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bg-BG" sz="2000" dirty="0">
                <a:latin typeface="+mn-lt"/>
                <a:cs typeface="Times New Roman" pitchFamily="18" charset="0"/>
              </a:rPr>
              <a:t>Мотивация</a:t>
            </a:r>
            <a:endParaRPr lang="en-US" sz="2000" dirty="0">
              <a:latin typeface="+mn-lt"/>
              <a:cs typeface="Times New Roman" pitchFamily="18" charset="0"/>
            </a:endParaRPr>
          </a:p>
        </p:txBody>
      </p:sp>
      <p:sp>
        <p:nvSpPr>
          <p:cNvPr id="13335" name="TextBox 59"/>
          <p:cNvSpPr txBox="1">
            <a:spLocks noChangeArrowheads="1"/>
          </p:cNvSpPr>
          <p:nvPr/>
        </p:nvSpPr>
        <p:spPr bwMode="auto">
          <a:xfrm>
            <a:off x="1056786" y="3727669"/>
            <a:ext cx="2438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bg-BG" sz="2000" dirty="0">
                <a:latin typeface="+mn-lt"/>
                <a:cs typeface="Times New Roman" pitchFamily="18" charset="0"/>
              </a:rPr>
              <a:t>Социални умения</a:t>
            </a:r>
            <a:endParaRPr lang="en-US" sz="2000" dirty="0">
              <a:latin typeface="+mn-lt"/>
              <a:cs typeface="Times New Roman" pitchFamily="18" charset="0"/>
            </a:endParaRPr>
          </a:p>
        </p:txBody>
      </p:sp>
      <p:sp>
        <p:nvSpPr>
          <p:cNvPr id="13336" name="TextBox 60"/>
          <p:cNvSpPr txBox="1">
            <a:spLocks noChangeArrowheads="1"/>
          </p:cNvSpPr>
          <p:nvPr/>
        </p:nvSpPr>
        <p:spPr bwMode="auto">
          <a:xfrm>
            <a:off x="7588250" y="3175000"/>
            <a:ext cx="2438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bg-BG" sz="2000" dirty="0">
                <a:latin typeface="+mn-lt"/>
                <a:cs typeface="Times New Roman" pitchFamily="18" charset="0"/>
              </a:rPr>
              <a:t>Стил на работа</a:t>
            </a:r>
            <a:endParaRPr lang="en-US" sz="2000" dirty="0">
              <a:latin typeface="+mn-lt"/>
              <a:cs typeface="Times New Roman" pitchFamily="18" charset="0"/>
            </a:endParaRPr>
          </a:p>
        </p:txBody>
      </p:sp>
      <p:sp>
        <p:nvSpPr>
          <p:cNvPr id="13337" name="TextBox 61"/>
          <p:cNvSpPr txBox="1">
            <a:spLocks noChangeArrowheads="1"/>
          </p:cNvSpPr>
          <p:nvPr/>
        </p:nvSpPr>
        <p:spPr bwMode="auto">
          <a:xfrm>
            <a:off x="7620000" y="3716338"/>
            <a:ext cx="2438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bg-BG" sz="2000" dirty="0">
                <a:latin typeface="+mn-lt"/>
                <a:cs typeface="Times New Roman" pitchFamily="18" charset="0"/>
              </a:rPr>
              <a:t>Стабилност</a:t>
            </a:r>
            <a:endParaRPr lang="en-US" sz="2000" dirty="0">
              <a:latin typeface="+mn-lt"/>
              <a:cs typeface="Times New Roman" pitchFamily="18" charset="0"/>
            </a:endParaRPr>
          </a:p>
        </p:txBody>
      </p:sp>
      <p:sp>
        <p:nvSpPr>
          <p:cNvPr id="13338" name="Rectangle 2"/>
          <p:cNvSpPr>
            <a:spLocks noChangeArrowheads="1"/>
          </p:cNvSpPr>
          <p:nvPr/>
        </p:nvSpPr>
        <p:spPr bwMode="auto">
          <a:xfrm>
            <a:off x="9648825" y="3333750"/>
            <a:ext cx="25431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sz="1600">
                <a:latin typeface="Times-Roman"/>
              </a:rPr>
              <a:t>Hossiep &amp; Paschen, 2003</a:t>
            </a:r>
            <a:endParaRPr lang="en-GB" sz="16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199" y="0"/>
            <a:ext cx="9213193" cy="996950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bg-BG" sz="3200" dirty="0" smtClean="0"/>
              <a:t>Личностни въпросници</a:t>
            </a:r>
            <a:r>
              <a:rPr lang="en-US" sz="3200" dirty="0" smtClean="0"/>
              <a:t> </a:t>
            </a:r>
            <a:r>
              <a:rPr lang="en-US" sz="3200" dirty="0"/>
              <a:t>– </a:t>
            </a:r>
            <a:r>
              <a:rPr lang="bg-BG" sz="3200" dirty="0"/>
              <a:t>примерни </a:t>
            </a:r>
            <a:r>
              <a:rPr lang="bg-BG" sz="3200" dirty="0" smtClean="0"/>
              <a:t>въпроси</a:t>
            </a:r>
            <a:endParaRPr lang="en-US" sz="3200" dirty="0"/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>
          <a:xfrm>
            <a:off x="2029265" y="1595511"/>
            <a:ext cx="8229600" cy="45259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Често се преуморявам в работата, поради това, че поемам отговорност за прекалено много неща.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bg-BG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bg-BG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bg-BG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bg-BG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bg-BG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bg-BG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bg-BG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Балансираност на полюсите 2,5 – 4,5 мин. 1,2 стандартно отклонение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sz="2000" dirty="0" smtClean="0"/>
          </a:p>
        </p:txBody>
      </p:sp>
      <p:sp>
        <p:nvSpPr>
          <p:cNvPr id="4" name="Oval 3"/>
          <p:cNvSpPr/>
          <p:nvPr/>
        </p:nvSpPr>
        <p:spPr>
          <a:xfrm>
            <a:off x="2438400" y="2971800"/>
            <a:ext cx="457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429000" y="2971800"/>
            <a:ext cx="457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2971800"/>
            <a:ext cx="457200" cy="381000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562600" y="2971800"/>
            <a:ext cx="457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629400" y="2971800"/>
            <a:ext cx="457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620000" y="2971800"/>
            <a:ext cx="457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9642" name="TextBox 10"/>
          <p:cNvSpPr txBox="1">
            <a:spLocks noChangeArrowheads="1"/>
          </p:cNvSpPr>
          <p:nvPr/>
        </p:nvSpPr>
        <p:spPr bwMode="auto">
          <a:xfrm>
            <a:off x="1905000" y="3505200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bg-BG"/>
              <a:t>Изобщо не съм съгласен</a:t>
            </a:r>
            <a:endParaRPr lang="en-US"/>
          </a:p>
        </p:txBody>
      </p:sp>
      <p:sp>
        <p:nvSpPr>
          <p:cNvPr id="69643" name="TextBox 11"/>
          <p:cNvSpPr txBox="1">
            <a:spLocks noChangeArrowheads="1"/>
          </p:cNvSpPr>
          <p:nvPr/>
        </p:nvSpPr>
        <p:spPr bwMode="auto">
          <a:xfrm>
            <a:off x="7315200" y="3505200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bg-BG"/>
              <a:t>Напълно съм съгласен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3334043" y="0"/>
            <a:ext cx="6319252" cy="838200"/>
          </a:xfrm>
        </p:spPr>
        <p:txBody>
          <a:bodyPr/>
          <a:lstStyle/>
          <a:p>
            <a:pPr eaLnBrk="1" hangingPunct="1"/>
            <a:r>
              <a:rPr lang="bg-BG" sz="3200" dirty="0" smtClean="0"/>
              <a:t>Проблемът със самооценките</a:t>
            </a:r>
            <a:endParaRPr lang="en-US" sz="3200" dirty="0" smtClean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09588356"/>
              </p:ext>
            </p:extLst>
          </p:nvPr>
        </p:nvGraphicFramePr>
        <p:xfrm>
          <a:off x="1477109" y="0"/>
          <a:ext cx="1032568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2514" y="0"/>
            <a:ext cx="8257419" cy="838200"/>
          </a:xfrm>
        </p:spPr>
        <p:txBody>
          <a:bodyPr>
            <a:normAutofit/>
          </a:bodyPr>
          <a:lstStyle/>
          <a:p>
            <a:r>
              <a:rPr lang="bg-BG" sz="3200" dirty="0"/>
              <a:t>Динамичен </a:t>
            </a:r>
            <a:r>
              <a:rPr lang="bg-BG" sz="3200" dirty="0" smtClean="0"/>
              <a:t>модел</a:t>
            </a:r>
            <a:endParaRPr lang="en-US" sz="3200" dirty="0"/>
          </a:p>
        </p:txBody>
      </p:sp>
      <p:grpSp>
        <p:nvGrpSpPr>
          <p:cNvPr id="3" name="Group 80"/>
          <p:cNvGrpSpPr>
            <a:grpSpLocks/>
          </p:cNvGrpSpPr>
          <p:nvPr/>
        </p:nvGrpSpPr>
        <p:grpSpPr bwMode="auto">
          <a:xfrm>
            <a:off x="913328" y="1066799"/>
            <a:ext cx="10872272" cy="5139437"/>
            <a:chOff x="354" y="1071"/>
            <a:chExt cx="4975" cy="2475"/>
          </a:xfrm>
        </p:grpSpPr>
        <p:grpSp>
          <p:nvGrpSpPr>
            <p:cNvPr id="4" name="Group 79"/>
            <p:cNvGrpSpPr>
              <a:grpSpLocks/>
            </p:cNvGrpSpPr>
            <p:nvPr/>
          </p:nvGrpSpPr>
          <p:grpSpPr bwMode="auto">
            <a:xfrm>
              <a:off x="354" y="1071"/>
              <a:ext cx="4975" cy="2475"/>
              <a:chOff x="354" y="1071"/>
              <a:chExt cx="4975" cy="2475"/>
            </a:xfrm>
          </p:grpSpPr>
          <p:sp>
            <p:nvSpPr>
              <p:cNvPr id="12" name="Text Box 53"/>
              <p:cNvSpPr txBox="1">
                <a:spLocks noChangeArrowheads="1"/>
              </p:cNvSpPr>
              <p:nvPr/>
            </p:nvSpPr>
            <p:spPr bwMode="auto">
              <a:xfrm>
                <a:off x="4099" y="1298"/>
                <a:ext cx="937" cy="281"/>
              </a:xfrm>
              <a:prstGeom prst="rect">
                <a:avLst/>
              </a:prstGeom>
              <a:solidFill>
                <a:schemeClr val="folHlink">
                  <a:alpha val="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bg-BG" sz="1000" dirty="0">
                    <a:solidFill>
                      <a:srgbClr val="000000"/>
                    </a:solidFill>
                    <a:latin typeface="Times New Roman" pitchFamily="18" charset="0"/>
                  </a:rPr>
                  <a:t>Динамични </a:t>
                </a:r>
              </a:p>
              <a:p>
                <a:r>
                  <a:rPr lang="bg-BG" sz="1000" dirty="0">
                    <a:solidFill>
                      <a:srgbClr val="000000"/>
                    </a:solidFill>
                    <a:latin typeface="Times New Roman" pitchFamily="18" charset="0"/>
                  </a:rPr>
                  <a:t>процеси</a:t>
                </a:r>
                <a:endParaRPr lang="bg-BG" sz="1000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5" name="Group 78"/>
              <p:cNvGrpSpPr>
                <a:grpSpLocks/>
              </p:cNvGrpSpPr>
              <p:nvPr/>
            </p:nvGrpSpPr>
            <p:grpSpPr bwMode="auto">
              <a:xfrm>
                <a:off x="354" y="1071"/>
                <a:ext cx="4975" cy="2475"/>
                <a:chOff x="354" y="1071"/>
                <a:chExt cx="4975" cy="2475"/>
              </a:xfrm>
            </p:grpSpPr>
            <p:sp>
              <p:nvSpPr>
                <p:cNvPr id="14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2168" y="1732"/>
                  <a:ext cx="869" cy="281"/>
                </a:xfrm>
                <a:prstGeom prst="rect">
                  <a:avLst/>
                </a:prstGeom>
                <a:solidFill>
                  <a:schemeClr val="folHlink">
                    <a:alpha val="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bg-BG" sz="1000" dirty="0">
                      <a:solidFill>
                        <a:srgbClr val="000000"/>
                      </a:solidFill>
                      <a:latin typeface="Times New Roman" pitchFamily="18" charset="0"/>
                    </a:rPr>
                    <a:t>Динамични </a:t>
                  </a:r>
                </a:p>
                <a:p>
                  <a:r>
                    <a:rPr lang="bg-BG" sz="1000" dirty="0">
                      <a:solidFill>
                        <a:srgbClr val="000000"/>
                      </a:solidFill>
                      <a:latin typeface="Times New Roman" pitchFamily="18" charset="0"/>
                    </a:rPr>
                    <a:t>процеси</a:t>
                  </a:r>
                </a:p>
              </p:txBody>
            </p:sp>
            <p:sp>
              <p:nvSpPr>
                <p:cNvPr id="15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1550" y="2556"/>
                  <a:ext cx="672" cy="375"/>
                </a:xfrm>
                <a:prstGeom prst="rect">
                  <a:avLst/>
                </a:prstGeom>
                <a:solidFill>
                  <a:schemeClr val="folHlink">
                    <a:alpha val="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bg-BG" sz="1000" dirty="0">
                      <a:solidFill>
                        <a:srgbClr val="000000"/>
                      </a:solidFill>
                      <a:latin typeface="Times New Roman" pitchFamily="18" charset="0"/>
                    </a:rPr>
                    <a:t>Динамични </a:t>
                  </a:r>
                </a:p>
                <a:p>
                  <a:endParaRPr lang="bg-BG" sz="1000" dirty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  <a:p>
                  <a:r>
                    <a:rPr lang="bg-BG" sz="1000" dirty="0">
                      <a:solidFill>
                        <a:srgbClr val="000000"/>
                      </a:solidFill>
                      <a:latin typeface="Times New Roman" pitchFamily="18" charset="0"/>
                    </a:rPr>
                    <a:t>процеси</a:t>
                  </a:r>
                  <a:endParaRPr lang="bg-BG" sz="10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" name="Oval 57"/>
                <p:cNvSpPr>
                  <a:spLocks noChangeArrowheads="1"/>
                </p:cNvSpPr>
                <p:nvPr/>
              </p:nvSpPr>
              <p:spPr bwMode="auto">
                <a:xfrm>
                  <a:off x="401" y="1071"/>
                  <a:ext cx="863" cy="656"/>
                </a:xfrm>
                <a:prstGeom prst="ellipse">
                  <a:avLst/>
                </a:prstGeom>
                <a:solidFill>
                  <a:srgbClr val="CCFFCC"/>
                </a:solidFill>
                <a:ln w="9525">
                  <a:solidFill>
                    <a:srgbClr val="00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354" y="1878"/>
                  <a:ext cx="959" cy="1594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bg-BG" sz="1000" b="1" dirty="0">
                      <a:solidFill>
                        <a:srgbClr val="000000"/>
                      </a:solidFill>
                      <a:latin typeface="Times New Roman" pitchFamily="18" charset="0"/>
                    </a:rPr>
                    <a:t>Базисни тенденции:</a:t>
                  </a:r>
                </a:p>
                <a:p>
                  <a:endParaRPr lang="bg-BG" sz="1000" dirty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  <a:p>
                  <a:r>
                    <a:rPr lang="bg-BG" sz="1000" dirty="0" err="1">
                      <a:solidFill>
                        <a:srgbClr val="000000"/>
                      </a:solidFill>
                      <a:latin typeface="Times New Roman" pitchFamily="18" charset="0"/>
                    </a:rPr>
                    <a:t>Екстраверсия</a:t>
                  </a:r>
                  <a:endParaRPr lang="bg-BG" sz="1000" dirty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  <a:p>
                  <a:endParaRPr lang="bg-BG" sz="1000" dirty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  <a:p>
                  <a:r>
                    <a:rPr lang="bg-BG" sz="1000" dirty="0">
                      <a:solidFill>
                        <a:srgbClr val="000000"/>
                      </a:solidFill>
                      <a:latin typeface="Times New Roman" pitchFamily="18" charset="0"/>
                    </a:rPr>
                    <a:t>Емоционална стабилност</a:t>
                  </a:r>
                </a:p>
                <a:p>
                  <a:endParaRPr lang="bg-BG" sz="1000" dirty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  <a:p>
                  <a:r>
                    <a:rPr lang="bg-BG" sz="1000" dirty="0">
                      <a:solidFill>
                        <a:srgbClr val="000000"/>
                      </a:solidFill>
                      <a:latin typeface="Times New Roman" pitchFamily="18" charset="0"/>
                    </a:rPr>
                    <a:t>Насоченост към другите</a:t>
                  </a:r>
                </a:p>
                <a:p>
                  <a:endParaRPr lang="bg-BG" sz="1000" dirty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  <a:p>
                  <a:r>
                    <a:rPr lang="bg-BG" sz="1000" dirty="0">
                      <a:solidFill>
                        <a:srgbClr val="000000"/>
                      </a:solidFill>
                      <a:latin typeface="Times New Roman" pitchFamily="18" charset="0"/>
                    </a:rPr>
                    <a:t>Съзнателност</a:t>
                  </a:r>
                </a:p>
                <a:p>
                  <a:endParaRPr lang="bg-BG" sz="1000" dirty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  <a:p>
                  <a:r>
                    <a:rPr lang="bg-BG" sz="1000" dirty="0">
                      <a:solidFill>
                        <a:srgbClr val="000000"/>
                      </a:solidFill>
                      <a:latin typeface="Times New Roman" pitchFamily="18" charset="0"/>
                    </a:rPr>
                    <a:t>Отвореност към нов опит (интелект)</a:t>
                  </a:r>
                </a:p>
                <a:p>
                  <a:endParaRPr lang="bg-BG" sz="1000" dirty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  <a:p>
                  <a:r>
                    <a:rPr lang="bg-BG" sz="1000" dirty="0">
                      <a:solidFill>
                        <a:srgbClr val="000000"/>
                      </a:solidFill>
                      <a:latin typeface="Times New Roman" pitchFamily="18" charset="0"/>
                    </a:rPr>
                    <a:t>Интелигентност</a:t>
                  </a:r>
                </a:p>
                <a:p>
                  <a:endParaRPr lang="bg-BG" sz="1000" dirty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  <a:p>
                  <a:r>
                    <a:rPr lang="bg-BG" sz="1000" dirty="0">
                      <a:solidFill>
                        <a:srgbClr val="000000"/>
                      </a:solidFill>
                      <a:latin typeface="Times New Roman" pitchFamily="18" charset="0"/>
                    </a:rPr>
                    <a:t>Външен вид</a:t>
                  </a:r>
                </a:p>
                <a:p>
                  <a:endParaRPr lang="bg-BG" sz="1000" dirty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  <a:p>
                  <a:r>
                    <a:rPr lang="bg-BG" sz="1000" dirty="0">
                      <a:solidFill>
                        <a:srgbClr val="000000"/>
                      </a:solidFill>
                      <a:latin typeface="Times New Roman" pitchFamily="18" charset="0"/>
                    </a:rPr>
                    <a:t>Базисни потребности</a:t>
                  </a:r>
                  <a:endParaRPr lang="bg-BG" sz="10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2378" y="2009"/>
                  <a:ext cx="959" cy="1300"/>
                </a:xfrm>
                <a:prstGeom prst="rect">
                  <a:avLst/>
                </a:prstGeom>
                <a:solidFill>
                  <a:srgbClr val="666699">
                    <a:alpha val="52940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bg-BG" sz="1000" b="1" dirty="0">
                      <a:latin typeface="Times New Roman" pitchFamily="18" charset="0"/>
                    </a:rPr>
                    <a:t>Характеристики  в резултат от социализацията и адаптацията:</a:t>
                  </a:r>
                </a:p>
                <a:p>
                  <a:endParaRPr lang="bg-BG" sz="1000" dirty="0">
                    <a:latin typeface="Times New Roman" pitchFamily="18" charset="0"/>
                  </a:endParaRPr>
                </a:p>
                <a:p>
                  <a:r>
                    <a:rPr lang="bg-BG" sz="1000" dirty="0" smtClean="0">
                      <a:latin typeface="Times New Roman" pitchFamily="18" charset="0"/>
                    </a:rPr>
                    <a:t>Знания</a:t>
                  </a:r>
                </a:p>
                <a:p>
                  <a:r>
                    <a:rPr lang="bg-BG" sz="1000" dirty="0" smtClean="0">
                      <a:latin typeface="Times New Roman" pitchFamily="18" charset="0"/>
                    </a:rPr>
                    <a:t>Умения</a:t>
                  </a:r>
                </a:p>
                <a:p>
                  <a:r>
                    <a:rPr lang="bg-BG" sz="1000" dirty="0" smtClean="0">
                      <a:latin typeface="Times New Roman" pitchFamily="18" charset="0"/>
                    </a:rPr>
                    <a:t>Самооценка</a:t>
                  </a:r>
                  <a:endParaRPr lang="bg-BG" sz="1000" dirty="0">
                    <a:latin typeface="Times New Roman" pitchFamily="18" charset="0"/>
                  </a:endParaRPr>
                </a:p>
                <a:p>
                  <a:r>
                    <a:rPr lang="bg-BG" sz="1000" dirty="0">
                      <a:latin typeface="Times New Roman" pitchFamily="18" charset="0"/>
                    </a:rPr>
                    <a:t>Стремежи</a:t>
                  </a:r>
                </a:p>
                <a:p>
                  <a:r>
                    <a:rPr lang="bg-BG" sz="1000" dirty="0">
                      <a:latin typeface="Times New Roman" pitchFamily="18" charset="0"/>
                    </a:rPr>
                    <a:t>Планове и цели</a:t>
                  </a:r>
                </a:p>
                <a:p>
                  <a:r>
                    <a:rPr lang="bg-BG" sz="1000" dirty="0">
                      <a:latin typeface="Times New Roman" pitchFamily="18" charset="0"/>
                    </a:rPr>
                    <a:t>Мотиви</a:t>
                  </a:r>
                </a:p>
                <a:p>
                  <a:r>
                    <a:rPr lang="bg-BG" sz="1000" dirty="0">
                      <a:latin typeface="Times New Roman" pitchFamily="18" charset="0"/>
                    </a:rPr>
                    <a:t>Нагласи</a:t>
                  </a:r>
                </a:p>
                <a:p>
                  <a:r>
                    <a:rPr lang="bg-BG" sz="1000" dirty="0">
                      <a:latin typeface="Times New Roman" pitchFamily="18" charset="0"/>
                    </a:rPr>
                    <a:t>Светоглед</a:t>
                  </a:r>
                </a:p>
                <a:p>
                  <a:r>
                    <a:rPr lang="bg-BG" sz="1000" dirty="0">
                      <a:latin typeface="Times New Roman" pitchFamily="18" charset="0"/>
                    </a:rPr>
                    <a:t>Ценности</a:t>
                  </a:r>
                  <a:endParaRPr lang="bg-BG" sz="1000" dirty="0"/>
                </a:p>
              </p:txBody>
            </p:sp>
            <p:sp>
              <p:nvSpPr>
                <p:cNvPr id="21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3868" y="2853"/>
                  <a:ext cx="1113" cy="656"/>
                </a:xfrm>
                <a:prstGeom prst="rect">
                  <a:avLst/>
                </a:prstGeom>
                <a:solidFill>
                  <a:srgbClr val="3366FF"/>
                </a:solidFill>
                <a:ln w="57150" cmpd="thinThick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bg-BG" sz="1000" b="1">
                      <a:solidFill>
                        <a:srgbClr val="000000"/>
                      </a:solidFill>
                      <a:latin typeface="Times New Roman" pitchFamily="18" charset="0"/>
                    </a:rPr>
                    <a:t>Представа за себе си:</a:t>
                  </a:r>
                </a:p>
                <a:p>
                  <a:endParaRPr lang="bg-BG" sz="10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  <a:p>
                  <a:r>
                    <a:rPr lang="bg-BG" sz="1000">
                      <a:solidFill>
                        <a:srgbClr val="000000"/>
                      </a:solidFill>
                      <a:latin typeface="Times New Roman" pitchFamily="18" charset="0"/>
                    </a:rPr>
                    <a:t>Самооценка</a:t>
                  </a:r>
                </a:p>
                <a:p>
                  <a:r>
                    <a:rPr lang="bg-BG" sz="1000">
                      <a:solidFill>
                        <a:srgbClr val="000000"/>
                      </a:solidFill>
                      <a:latin typeface="Times New Roman" pitchFamily="18" charset="0"/>
                    </a:rPr>
                    <a:t>Саморегулация</a:t>
                  </a:r>
                </a:p>
                <a:p>
                  <a:r>
                    <a:rPr lang="bg-BG" sz="1000">
                      <a:solidFill>
                        <a:srgbClr val="000000"/>
                      </a:solidFill>
                      <a:latin typeface="Times New Roman" pitchFamily="18" charset="0"/>
                    </a:rPr>
                    <a:t>Идеално Аз</a:t>
                  </a:r>
                </a:p>
                <a:p>
                  <a:endParaRPr lang="bg-BG" sz="10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2" name="Line 63"/>
                <p:cNvSpPr>
                  <a:spLocks noChangeShapeType="1"/>
                </p:cNvSpPr>
                <p:nvPr/>
              </p:nvSpPr>
              <p:spPr bwMode="auto">
                <a:xfrm>
                  <a:off x="3351" y="2009"/>
                  <a:ext cx="1630" cy="84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" name="Line 64"/>
                <p:cNvSpPr>
                  <a:spLocks noChangeShapeType="1"/>
                </p:cNvSpPr>
                <p:nvPr/>
              </p:nvSpPr>
              <p:spPr bwMode="auto">
                <a:xfrm>
                  <a:off x="3351" y="2009"/>
                  <a:ext cx="479" cy="84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" name="Line 65"/>
                <p:cNvSpPr>
                  <a:spLocks noChangeShapeType="1"/>
                </p:cNvSpPr>
                <p:nvPr/>
              </p:nvSpPr>
              <p:spPr bwMode="auto">
                <a:xfrm>
                  <a:off x="3376" y="2062"/>
                  <a:ext cx="454" cy="148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Line 66"/>
                <p:cNvSpPr>
                  <a:spLocks noChangeShapeType="1"/>
                </p:cNvSpPr>
                <p:nvPr/>
              </p:nvSpPr>
              <p:spPr bwMode="auto">
                <a:xfrm>
                  <a:off x="3351" y="2009"/>
                  <a:ext cx="1055" cy="84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" name="Oval 67"/>
                <p:cNvSpPr>
                  <a:spLocks noChangeArrowheads="1"/>
                </p:cNvSpPr>
                <p:nvPr/>
              </p:nvSpPr>
              <p:spPr bwMode="auto">
                <a:xfrm>
                  <a:off x="4178" y="1446"/>
                  <a:ext cx="1151" cy="1125"/>
                </a:xfrm>
                <a:prstGeom prst="ellipse">
                  <a:avLst/>
                </a:prstGeom>
                <a:solidFill>
                  <a:srgbClr val="CC99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3247" y="1165"/>
                  <a:ext cx="767" cy="656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bg-BG" sz="1000" b="1" dirty="0" smtClean="0">
                      <a:solidFill>
                        <a:srgbClr val="000000"/>
                      </a:solidFill>
                      <a:latin typeface="Times New Roman" pitchFamily="18" charset="0"/>
                    </a:rPr>
                    <a:t>Наблюдаеми променливи </a:t>
                  </a:r>
                  <a:endParaRPr lang="bg-BG" sz="1000" b="1" dirty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  <a:p>
                  <a:endParaRPr lang="bg-BG" sz="1000" dirty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  <a:p>
                  <a:r>
                    <a:rPr lang="bg-BG" sz="1000" dirty="0">
                      <a:solidFill>
                        <a:srgbClr val="000000"/>
                      </a:solidFill>
                      <a:latin typeface="Times New Roman" pitchFamily="18" charset="0"/>
                    </a:rPr>
                    <a:t>Поведение</a:t>
                  </a:r>
                </a:p>
                <a:p>
                  <a:r>
                    <a:rPr lang="bg-BG" sz="1000" dirty="0">
                      <a:solidFill>
                        <a:srgbClr val="000000"/>
                      </a:solidFill>
                      <a:latin typeface="Times New Roman" pitchFamily="18" charset="0"/>
                    </a:rPr>
                    <a:t>Емоционални реакции</a:t>
                  </a:r>
                </a:p>
                <a:p>
                  <a:r>
                    <a:rPr lang="bg-BG" sz="1000" dirty="0">
                      <a:solidFill>
                        <a:srgbClr val="000000"/>
                      </a:solidFill>
                      <a:latin typeface="Times New Roman" pitchFamily="18" charset="0"/>
                    </a:rPr>
                    <a:t>Кариера</a:t>
                  </a:r>
                </a:p>
                <a:p>
                  <a:r>
                    <a:rPr lang="bg-BG" sz="1000" dirty="0">
                      <a:solidFill>
                        <a:srgbClr val="000000"/>
                      </a:solidFill>
                      <a:latin typeface="Times New Roman" pitchFamily="18" charset="0"/>
                    </a:rPr>
                    <a:t>Жизнен път</a:t>
                  </a:r>
                </a:p>
              </p:txBody>
            </p:sp>
            <p:sp>
              <p:nvSpPr>
                <p:cNvPr id="28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4385" y="1634"/>
                  <a:ext cx="767" cy="750"/>
                </a:xfrm>
                <a:prstGeom prst="rect">
                  <a:avLst/>
                </a:prstGeom>
                <a:solidFill>
                  <a:srgbClr val="CC99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bg-BG" sz="1000" b="1">
                      <a:solidFill>
                        <a:srgbClr val="000000"/>
                      </a:solidFill>
                      <a:latin typeface="Times New Roman" pitchFamily="18" charset="0"/>
                    </a:rPr>
                    <a:t>Влияние на средата:</a:t>
                  </a:r>
                </a:p>
                <a:p>
                  <a:endParaRPr lang="bg-BG" sz="10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  <a:p>
                  <a:r>
                    <a:rPr lang="bg-BG" sz="1000">
                      <a:solidFill>
                        <a:srgbClr val="000000"/>
                      </a:solidFill>
                      <a:latin typeface="Times New Roman" pitchFamily="18" charset="0"/>
                    </a:rPr>
                    <a:t>Ситуации</a:t>
                  </a:r>
                </a:p>
                <a:p>
                  <a:r>
                    <a:rPr lang="bg-BG" sz="1000">
                      <a:solidFill>
                        <a:srgbClr val="000000"/>
                      </a:solidFill>
                      <a:latin typeface="Times New Roman" pitchFamily="18" charset="0"/>
                    </a:rPr>
                    <a:t>Стимули </a:t>
                  </a:r>
                </a:p>
                <a:p>
                  <a:r>
                    <a:rPr lang="bg-BG" sz="1000">
                      <a:solidFill>
                        <a:srgbClr val="000000"/>
                      </a:solidFill>
                      <a:latin typeface="Times New Roman" pitchFamily="18" charset="0"/>
                    </a:rPr>
                    <a:t>Заплахи</a:t>
                  </a:r>
                  <a:endParaRPr lang="en-US" sz="10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  <a:p>
                  <a:r>
                    <a:rPr lang="bg-BG" sz="1000">
                      <a:solidFill>
                        <a:srgbClr val="000000"/>
                      </a:solidFill>
                      <a:latin typeface="Times New Roman" pitchFamily="18" charset="0"/>
                    </a:rPr>
                    <a:t>Другите</a:t>
                  </a:r>
                </a:p>
                <a:p>
                  <a:r>
                    <a:rPr lang="bg-BG" sz="1000">
                      <a:solidFill>
                        <a:srgbClr val="000000"/>
                      </a:solidFill>
                      <a:latin typeface="Times New Roman" pitchFamily="18" charset="0"/>
                    </a:rPr>
                    <a:t>Житейски събития</a:t>
                  </a:r>
                </a:p>
                <a:p>
                  <a:r>
                    <a:rPr lang="bg-BG" sz="1000">
                      <a:solidFill>
                        <a:srgbClr val="000000"/>
                      </a:solidFill>
                      <a:latin typeface="Times New Roman" pitchFamily="18" charset="0"/>
                    </a:rPr>
                    <a:t>Социализация</a:t>
                  </a:r>
                  <a:endParaRPr lang="bg-BG" sz="100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9" name="Text Box 72"/>
            <p:cNvSpPr txBox="1">
              <a:spLocks noChangeArrowheads="1"/>
            </p:cNvSpPr>
            <p:nvPr/>
          </p:nvSpPr>
          <p:spPr bwMode="auto">
            <a:xfrm>
              <a:off x="494" y="1254"/>
              <a:ext cx="724" cy="281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bg-BG" sz="1000" b="1" dirty="0">
                  <a:solidFill>
                    <a:srgbClr val="000000"/>
                  </a:solidFill>
                  <a:latin typeface="Times New Roman" pitchFamily="18" charset="0"/>
                </a:rPr>
                <a:t>Биологична основа</a:t>
              </a:r>
              <a:endParaRPr lang="bg-BG" sz="10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31" name="Text Box 75"/>
          <p:cNvSpPr txBox="1">
            <a:spLocks noChangeArrowheads="1"/>
          </p:cNvSpPr>
          <p:nvPr/>
        </p:nvSpPr>
        <p:spPr bwMode="auto">
          <a:xfrm>
            <a:off x="8839200" y="6400801"/>
            <a:ext cx="304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bg-BG" sz="1400" dirty="0"/>
              <a:t>по </a:t>
            </a:r>
            <a:r>
              <a:rPr lang="en-US" sz="1400" dirty="0"/>
              <a:t>McCrae &amp; Costa, 1999 </a:t>
            </a:r>
            <a:endParaRPr lang="bg-BG" sz="1400" dirty="0"/>
          </a:p>
        </p:txBody>
      </p:sp>
      <p:sp>
        <p:nvSpPr>
          <p:cNvPr id="33" name="Rectangle 32"/>
          <p:cNvSpPr/>
          <p:nvPr/>
        </p:nvSpPr>
        <p:spPr>
          <a:xfrm>
            <a:off x="3352800" y="1524000"/>
            <a:ext cx="1930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Меки умения</a:t>
            </a:r>
            <a:endParaRPr lang="en-US" dirty="0"/>
          </a:p>
        </p:txBody>
      </p:sp>
      <p:cxnSp>
        <p:nvCxnSpPr>
          <p:cNvPr id="37" name="Straight Arrow Connector 36"/>
          <p:cNvCxnSpPr>
            <a:stCxn id="17" idx="0"/>
            <a:endCxn id="33" idx="1"/>
          </p:cNvCxnSpPr>
          <p:nvPr/>
        </p:nvCxnSpPr>
        <p:spPr>
          <a:xfrm rot="5400000" flipH="1" flipV="1">
            <a:off x="2257495" y="1647896"/>
            <a:ext cx="800100" cy="13905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19" idx="0"/>
          </p:cNvCxnSpPr>
          <p:nvPr/>
        </p:nvCxnSpPr>
        <p:spPr>
          <a:xfrm>
            <a:off x="4572001" y="2362201"/>
            <a:ext cx="1812431" cy="65239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27" idx="1"/>
          </p:cNvCxnSpPr>
          <p:nvPr/>
        </p:nvCxnSpPr>
        <p:spPr>
          <a:xfrm rot="5400000" flipH="1" flipV="1">
            <a:off x="6303867" y="2040033"/>
            <a:ext cx="1028700" cy="8348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3251200" y="5715000"/>
            <a:ext cx="1930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Твърди умения</a:t>
            </a:r>
            <a:endParaRPr lang="en-US" dirty="0"/>
          </a:p>
        </p:txBody>
      </p:sp>
      <p:cxnSp>
        <p:nvCxnSpPr>
          <p:cNvPr id="50" name="Straight Arrow Connector 49"/>
          <p:cNvCxnSpPr>
            <a:stCxn id="17" idx="3"/>
            <a:endCxn id="19" idx="1"/>
          </p:cNvCxnSpPr>
          <p:nvPr/>
        </p:nvCxnSpPr>
        <p:spPr>
          <a:xfrm flipV="1">
            <a:off x="3010182" y="4364799"/>
            <a:ext cx="2326359" cy="334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7" idx="3"/>
            <a:endCxn id="48" idx="0"/>
          </p:cNvCxnSpPr>
          <p:nvPr/>
        </p:nvCxnSpPr>
        <p:spPr>
          <a:xfrm>
            <a:off x="3010181" y="4398204"/>
            <a:ext cx="1206219" cy="13167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8" idx="0"/>
            <a:endCxn id="19" idx="1"/>
          </p:cNvCxnSpPr>
          <p:nvPr/>
        </p:nvCxnSpPr>
        <p:spPr>
          <a:xfrm rot="5400000" flipH="1" flipV="1">
            <a:off x="4101368" y="4479830"/>
            <a:ext cx="1350202" cy="112014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16" idx="4"/>
            <a:endCxn id="17" idx="0"/>
          </p:cNvCxnSpPr>
          <p:nvPr/>
        </p:nvCxnSpPr>
        <p:spPr>
          <a:xfrm rot="16200000" flipH="1">
            <a:off x="1803546" y="2584456"/>
            <a:ext cx="314190" cy="32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27" idx="3"/>
            <a:endCxn id="26" idx="1"/>
          </p:cNvCxnSpPr>
          <p:nvPr/>
        </p:nvCxnSpPr>
        <p:spPr>
          <a:xfrm>
            <a:off x="8911824" y="1943100"/>
            <a:ext cx="726771" cy="2445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26" idx="0"/>
            <a:endCxn id="27" idx="3"/>
          </p:cNvCxnSpPr>
          <p:nvPr/>
        </p:nvCxnSpPr>
        <p:spPr>
          <a:xfrm rot="16200000" flipH="1" flipV="1">
            <a:off x="9671071" y="1086257"/>
            <a:ext cx="97597" cy="16160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14427200" y="1219200"/>
            <a:ext cx="12192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26" idx="2"/>
            <a:endCxn id="25" idx="0"/>
          </p:cNvCxnSpPr>
          <p:nvPr/>
        </p:nvCxnSpPr>
        <p:spPr>
          <a:xfrm rot="10800000" flipV="1">
            <a:off x="7462918" y="3013556"/>
            <a:ext cx="1807311" cy="10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3004" y="0"/>
            <a:ext cx="9997017" cy="6858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sz="3200" dirty="0" smtClean="0"/>
              <a:t>Структурирано интервю по метода </a:t>
            </a:r>
            <a:r>
              <a:rPr lang="en-US" sz="3200" dirty="0" smtClean="0"/>
              <a:t>S-T-A-R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998806" y="1041009"/>
            <a:ext cx="10685194" cy="4671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bg-BG" b="1" dirty="0" smtClean="0"/>
              <a:t>Компетентност: Ориентация към резултати </a:t>
            </a:r>
            <a:endParaRPr lang="en-US" b="1" dirty="0" smtClean="0">
              <a:latin typeface="Calibri" pitchFamily="34" charset="0"/>
            </a:endParaRPr>
          </a:p>
          <a:p>
            <a:pPr marL="0" lvl="1"/>
            <a:r>
              <a:rPr lang="bg-BG" b="1" dirty="0" smtClean="0">
                <a:latin typeface="Calibri" pitchFamily="34" charset="0"/>
              </a:rPr>
              <a:t> </a:t>
            </a:r>
          </a:p>
          <a:p>
            <a:pPr marL="0" lvl="1"/>
            <a:r>
              <a:rPr lang="bg-BG" b="1" dirty="0" smtClean="0">
                <a:latin typeface="Calibri" pitchFamily="34" charset="0"/>
              </a:rPr>
              <a:t>Цел </a:t>
            </a:r>
            <a:r>
              <a:rPr lang="bg-BG" dirty="0" smtClean="0">
                <a:latin typeface="Calibri" pitchFamily="34" charset="0"/>
              </a:rPr>
              <a:t>– амбиции, ценности, цели (какво би искал да постигне в работата си, доколко е важно за него/нея да надминава очакванията и получава признание, как би се чувствал при прекомерни очаквания или при липса на стимулация)</a:t>
            </a:r>
          </a:p>
          <a:p>
            <a:pPr marL="0" lvl="1"/>
            <a:endParaRPr lang="bg-BG" dirty="0" smtClean="0">
              <a:latin typeface="Calibri" pitchFamily="34" charset="0"/>
            </a:endParaRPr>
          </a:p>
          <a:p>
            <a:r>
              <a:rPr lang="bg-BG" b="1" dirty="0" smtClean="0">
                <a:latin typeface="Calibri" pitchFamily="34" charset="0"/>
              </a:rPr>
              <a:t>Въпроси </a:t>
            </a:r>
          </a:p>
          <a:p>
            <a:pPr>
              <a:buFont typeface="Arial" pitchFamily="34" charset="0"/>
              <a:buChar char="•"/>
            </a:pPr>
            <a:r>
              <a:rPr lang="bg-BG" dirty="0" smtClean="0">
                <a:latin typeface="Calibri" pitchFamily="34" charset="0"/>
              </a:rPr>
              <a:t> Какви важни резултатите е постигнал/а</a:t>
            </a:r>
          </a:p>
          <a:p>
            <a:pPr>
              <a:buFont typeface="Arial" pitchFamily="34" charset="0"/>
              <a:buChar char="•"/>
            </a:pPr>
            <a:r>
              <a:rPr lang="bg-BG" dirty="0" smtClean="0">
                <a:latin typeface="Calibri" pitchFamily="34" charset="0"/>
              </a:rPr>
              <a:t> Кои са най-значителните значителни трудности, които е преодолял</a:t>
            </a:r>
          </a:p>
          <a:p>
            <a:pPr>
              <a:buFont typeface="Arial" pitchFamily="34" charset="0"/>
              <a:buChar char="•"/>
            </a:pPr>
            <a:r>
              <a:rPr lang="bg-BG" dirty="0" smtClean="0"/>
              <a:t> В</a:t>
            </a:r>
            <a:r>
              <a:rPr lang="bg-BG" dirty="0" smtClean="0">
                <a:latin typeface="Calibri" pitchFamily="34" charset="0"/>
              </a:rPr>
              <a:t> какви важни проекти или задачи е успял/а да се докаже</a:t>
            </a:r>
          </a:p>
          <a:p>
            <a:r>
              <a:rPr lang="bg-BG" dirty="0" smtClean="0">
                <a:latin typeface="Calibri" pitchFamily="34" charset="0"/>
              </a:rPr>
              <a:t> </a:t>
            </a:r>
          </a:p>
          <a:p>
            <a:r>
              <a:rPr lang="en-US" b="1" dirty="0" smtClean="0"/>
              <a:t>S-T-A-R</a:t>
            </a:r>
            <a:r>
              <a:rPr lang="bg-BG" b="1" dirty="0" smtClean="0"/>
              <a:t> въпроси:</a:t>
            </a:r>
          </a:p>
          <a:p>
            <a:endParaRPr lang="bg-BG" dirty="0" smtClean="0"/>
          </a:p>
          <a:p>
            <a:r>
              <a:rPr lang="bg-BG" dirty="0" smtClean="0"/>
              <a:t>Каква е била ситуацията?</a:t>
            </a:r>
          </a:p>
          <a:p>
            <a:r>
              <a:rPr lang="bg-BG" dirty="0" smtClean="0">
                <a:latin typeface="Calibri" pitchFamily="34" charset="0"/>
              </a:rPr>
              <a:t>Какво е трябвало да бъде постигнато?</a:t>
            </a:r>
          </a:p>
          <a:p>
            <a:endParaRPr lang="bg-BG" sz="1600" dirty="0" smtClean="0">
              <a:latin typeface="Calibri" pitchFamily="34" charset="0"/>
            </a:endParaRPr>
          </a:p>
        </p:txBody>
      </p:sp>
      <p:pic>
        <p:nvPicPr>
          <p:cNvPr id="4" name="Picture 3" descr="2011logo_NEW2BMPBLAC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577016"/>
            <a:ext cx="2012885" cy="2809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946275" y="446088"/>
            <a:ext cx="8596313" cy="685800"/>
          </a:xfrm>
        </p:spPr>
        <p:txBody>
          <a:bodyPr/>
          <a:lstStyle/>
          <a:p>
            <a:pPr eaLnBrk="1" hangingPunct="1"/>
            <a:r>
              <a:rPr lang="bg-BG" sz="3200" dirty="0" smtClean="0"/>
              <a:t>Извеждане на </a:t>
            </a:r>
            <a:r>
              <a:rPr lang="bg-BG" sz="3200" dirty="0" err="1" smtClean="0"/>
              <a:t>компетентностни</a:t>
            </a:r>
            <a:r>
              <a:rPr lang="bg-BG" sz="3200" dirty="0" smtClean="0"/>
              <a:t> модели </a:t>
            </a:r>
            <a:endParaRPr lang="en-GB" sz="3200" dirty="0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677863" y="1295400"/>
            <a:ext cx="10539866" cy="5089071"/>
          </a:xfrm>
        </p:spPr>
        <p:txBody>
          <a:bodyPr/>
          <a:lstStyle/>
          <a:p>
            <a:pPr marL="0" indent="0" eaLnBrk="1" hangingPunct="1"/>
            <a:r>
              <a:rPr lang="en-US" sz="2000" dirty="0" smtClean="0">
                <a:solidFill>
                  <a:srgbClr val="92D050"/>
                </a:solidFill>
                <a:cs typeface="Times New Roman" panose="02020603050405020304" pitchFamily="18" charset="0"/>
              </a:rPr>
              <a:t> </a:t>
            </a:r>
            <a:r>
              <a:rPr lang="bg-BG" sz="2000" dirty="0" smtClean="0">
                <a:solidFill>
                  <a:srgbClr val="92D050"/>
                </a:solidFill>
                <a:cs typeface="Times New Roman" panose="02020603050405020304" pitchFamily="18" charset="0"/>
              </a:rPr>
              <a:t>Компетентност</a:t>
            </a: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bg-BG" sz="20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“Компетентностите са конкретно поведение или набор от конкретни поведения, водещи до добро индивидуално изпълнение в рамките на определен работен контекст”</a:t>
            </a:r>
          </a:p>
          <a:p>
            <a:pPr marL="0" indent="0" algn="r" eaLnBrk="1" hangingPunct="1">
              <a:lnSpc>
                <a:spcPct val="80000"/>
              </a:lnSpc>
              <a:spcAft>
                <a:spcPct val="10000"/>
              </a:spcAft>
              <a:buFont typeface="Arial" panose="020B0604020202020204" pitchFamily="34" charset="0"/>
              <a:buNone/>
            </a:pP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International Adult Literacy Survey</a:t>
            </a:r>
            <a:endParaRPr lang="bg-BG" sz="2000" dirty="0" smtClean="0">
              <a:cs typeface="Times New Roman" panose="02020603050405020304" pitchFamily="18" charset="0"/>
            </a:endParaRPr>
          </a:p>
          <a:p>
            <a:pPr marL="0" indent="0" eaLnBrk="1" hangingPunct="1"/>
            <a:r>
              <a:rPr lang="bg-BG" sz="2000" dirty="0" smtClean="0">
                <a:solidFill>
                  <a:srgbClr val="92D050"/>
                </a:solidFill>
                <a:cs typeface="Times New Roman" panose="02020603050405020304" pitchFamily="18" charset="0"/>
              </a:rPr>
              <a:t> Анализ на дейността</a:t>
            </a:r>
          </a:p>
          <a:p>
            <a:pPr marL="800100" lvl="2" indent="0" eaLnBrk="1" hangingPunct="1">
              <a:buNone/>
            </a:pPr>
            <a:r>
              <a:rPr lang="bg-BG" dirty="0" smtClean="0">
                <a:cs typeface="Times New Roman" panose="02020603050405020304" pitchFamily="18" charset="0"/>
              </a:rPr>
              <a:t>Анализ на документи (длъжностни характеристики, вътрешни правила, ръководства за обучение и др.)</a:t>
            </a:r>
          </a:p>
          <a:p>
            <a:pPr marL="800100" lvl="2" indent="0" eaLnBrk="1" hangingPunct="1">
              <a:buNone/>
            </a:pPr>
            <a:r>
              <a:rPr lang="bg-BG" dirty="0" smtClean="0">
                <a:cs typeface="Times New Roman" panose="02020603050405020304" pitchFamily="18" charset="0"/>
              </a:rPr>
              <a:t>Въпросници</a:t>
            </a:r>
          </a:p>
          <a:p>
            <a:pPr marL="800100" lvl="2" indent="0" eaLnBrk="1" hangingPunct="1">
              <a:buNone/>
            </a:pPr>
            <a:r>
              <a:rPr lang="bg-BG" dirty="0" smtClean="0">
                <a:cs typeface="Times New Roman" panose="02020603050405020304" pitchFamily="18" charset="0"/>
              </a:rPr>
              <a:t>Наблюдение на работата</a:t>
            </a:r>
          </a:p>
          <a:p>
            <a:pPr marL="800100" lvl="2" indent="0" eaLnBrk="1" hangingPunct="1">
              <a:buNone/>
            </a:pPr>
            <a:r>
              <a:rPr lang="bg-BG" dirty="0" smtClean="0">
                <a:cs typeface="Times New Roman" panose="02020603050405020304" pitchFamily="18" charset="0"/>
              </a:rPr>
              <a:t>Интервю с експерти в дейността и ръководители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endParaRPr lang="bg-BG" dirty="0" smtClean="0">
              <a:cs typeface="Times New Roman" panose="02020603050405020304" pitchFamily="18" charset="0"/>
            </a:endParaRPr>
          </a:p>
          <a:p>
            <a:pPr marL="800100" lvl="2" indent="0" eaLnBrk="1" hangingPunct="1">
              <a:buNone/>
            </a:pPr>
            <a:r>
              <a:rPr lang="bg-BG" dirty="0" smtClean="0">
                <a:cs typeface="Times New Roman" panose="02020603050405020304" pitchFamily="18" charset="0"/>
              </a:rPr>
              <a:t>Обобщаване на резултатите</a:t>
            </a:r>
          </a:p>
          <a:p>
            <a:pPr marL="0" indent="0" eaLnBrk="1" hangingPunct="1"/>
            <a:r>
              <a:rPr lang="bg-BG" sz="2000" dirty="0" smtClean="0">
                <a:solidFill>
                  <a:srgbClr val="92D050"/>
                </a:solidFill>
                <a:cs typeface="Times New Roman" panose="02020603050405020304" pitchFamily="18" charset="0"/>
              </a:rPr>
              <a:t> Генерични </a:t>
            </a:r>
            <a:r>
              <a:rPr lang="bg-BG" sz="2000" dirty="0" err="1" smtClean="0">
                <a:solidFill>
                  <a:srgbClr val="92D050"/>
                </a:solidFill>
                <a:cs typeface="Times New Roman" panose="02020603050405020304" pitchFamily="18" charset="0"/>
              </a:rPr>
              <a:t>компетентностни</a:t>
            </a:r>
            <a:r>
              <a:rPr lang="bg-BG" sz="2000" dirty="0" smtClean="0">
                <a:solidFill>
                  <a:srgbClr val="92D050"/>
                </a:solidFill>
                <a:cs typeface="Times New Roman" panose="02020603050405020304" pitchFamily="18" charset="0"/>
              </a:rPr>
              <a:t> модели</a:t>
            </a:r>
          </a:p>
          <a:p>
            <a:pPr marL="800100" lvl="2" indent="0" eaLnBrk="1" hangingPunct="1">
              <a:buFont typeface="Arial" panose="020B0604020202020204" pitchFamily="34" charset="0"/>
              <a:buNone/>
            </a:pPr>
            <a:r>
              <a:rPr lang="en-US" dirty="0" smtClean="0">
                <a:cs typeface="Times New Roman" panose="02020603050405020304" pitchFamily="18" charset="0"/>
              </a:rPr>
              <a:t>SHL</a:t>
            </a:r>
          </a:p>
          <a:p>
            <a:pPr marL="800100" lvl="2" indent="0" eaLnBrk="1" hangingPunct="1">
              <a:buFont typeface="Arial" panose="020B0604020202020204" pitchFamily="34" charset="0"/>
              <a:buNone/>
            </a:pPr>
            <a:r>
              <a:rPr lang="en-US" dirty="0" smtClean="0">
                <a:cs typeface="Times New Roman" panose="02020603050405020304" pitchFamily="18" charset="0"/>
              </a:rPr>
              <a:t>PDI</a:t>
            </a:r>
          </a:p>
          <a:p>
            <a:pPr marL="800100" lvl="2" indent="0" eaLnBrk="1" hangingPunct="1">
              <a:buFont typeface="Arial" panose="020B0604020202020204" pitchFamily="34" charset="0"/>
              <a:buNone/>
            </a:pPr>
            <a:r>
              <a:rPr lang="en-US" dirty="0" err="1" smtClean="0">
                <a:cs typeface="Times New Roman" panose="02020603050405020304" pitchFamily="18" charset="0"/>
              </a:rPr>
              <a:t>Lominger</a:t>
            </a:r>
            <a:endParaRPr lang="bg-BG" dirty="0" smtClean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756073" y="180658"/>
            <a:ext cx="6431133" cy="685800"/>
          </a:xfrm>
        </p:spPr>
        <p:txBody>
          <a:bodyPr/>
          <a:lstStyle/>
          <a:p>
            <a:pPr eaLnBrk="1" hangingPunct="1"/>
            <a:r>
              <a:rPr lang="bg-BG" sz="3200" dirty="0" smtClean="0"/>
              <a:t>Центрове за оценка</a:t>
            </a:r>
            <a:endParaRPr lang="en-GB" sz="32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863" y="1049338"/>
            <a:ext cx="5202237" cy="547370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bg-BG" sz="2000" dirty="0" smtClean="0">
                <a:solidFill>
                  <a:srgbClr val="92D050"/>
                </a:solidFill>
                <a:cs typeface="Times New Roman" pitchFamily="18" charset="0"/>
              </a:rPr>
              <a:t>Дефиниция 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bg-BG" sz="2000" dirty="0" smtClean="0">
                <a:cs typeface="Times New Roman" pitchFamily="18" charset="0"/>
              </a:rPr>
              <a:t>Центърът за оценка представлява многомерен метод за оценяване при който обучени оценители наблюдават поведението на участниците по един системен начин (</a:t>
            </a:r>
            <a:r>
              <a:rPr lang="en-GB" sz="2000" dirty="0" err="1" smtClean="0">
                <a:cs typeface="Times New Roman" pitchFamily="18" charset="0"/>
              </a:rPr>
              <a:t>Kleinmann</a:t>
            </a:r>
            <a:r>
              <a:rPr lang="en-GB" sz="2000" dirty="0" smtClean="0">
                <a:cs typeface="Times New Roman" pitchFamily="18" charset="0"/>
              </a:rPr>
              <a:t>, 2013</a:t>
            </a:r>
            <a:r>
              <a:rPr lang="bg-BG" sz="2000" dirty="0" smtClean="0">
                <a:cs typeface="Times New Roman" pitchFamily="18" charset="0"/>
              </a:rPr>
              <a:t>)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bg-BG" sz="2000" dirty="0" smtClean="0"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bg-BG" sz="2000" dirty="0" smtClean="0">
                <a:solidFill>
                  <a:srgbClr val="92D050"/>
                </a:solidFill>
                <a:cs typeface="Times New Roman" pitchFamily="18" charset="0"/>
              </a:rPr>
              <a:t>Ключови  понятия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bg-BG" sz="2000" dirty="0" smtClean="0">
                <a:cs typeface="Times New Roman" pitchFamily="18" charset="0"/>
              </a:rPr>
              <a:t>Рамка на компетентностите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bg-BG" sz="2000" dirty="0" smtClean="0">
                <a:cs typeface="Times New Roman" pitchFamily="18" charset="0"/>
              </a:rPr>
              <a:t>Симулация на реалната дейност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bg-BG" sz="2000" dirty="0" smtClean="0">
                <a:cs typeface="Times New Roman" pitchFamily="18" charset="0"/>
              </a:rPr>
              <a:t>Оценители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bg-BG" sz="2000" dirty="0" smtClean="0">
                <a:cs typeface="Times New Roman" pitchFamily="18" charset="0"/>
              </a:rPr>
              <a:t>Матрица „Участници Х Оценители Х Упражнения“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bg-BG" sz="2000" dirty="0" smtClean="0"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1600" dirty="0"/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6203852" y="1055174"/>
            <a:ext cx="5430227" cy="36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35000"/>
              </a:spcBef>
            </a:pPr>
            <a:r>
              <a:rPr lang="bg-BG" sz="2000" dirty="0">
                <a:solidFill>
                  <a:srgbClr val="92D050"/>
                </a:solidFill>
                <a:latin typeface="+mn-lt"/>
                <a:cs typeface="Times New Roman" panose="02020603050405020304" pitchFamily="18" charset="0"/>
              </a:rPr>
              <a:t>Типична валидност</a:t>
            </a:r>
          </a:p>
          <a:p>
            <a:pPr eaLnBrk="1" hangingPunct="1">
              <a:spcBef>
                <a:spcPct val="35000"/>
              </a:spcBef>
            </a:pPr>
            <a:r>
              <a:rPr lang="bg-BG" sz="2000" dirty="0">
                <a:latin typeface="+mn-lt"/>
                <a:cs typeface="Times New Roman" panose="02020603050405020304" pitchFamily="18" charset="0"/>
              </a:rPr>
              <a:t>Астрология, нумерология, графология – 0,02</a:t>
            </a:r>
          </a:p>
          <a:p>
            <a:pPr eaLnBrk="1" hangingPunct="1">
              <a:spcBef>
                <a:spcPct val="35000"/>
              </a:spcBef>
            </a:pPr>
            <a:r>
              <a:rPr lang="bg-BG" sz="2000" dirty="0">
                <a:latin typeface="+mn-lt"/>
                <a:cs typeface="Times New Roman" panose="02020603050405020304" pitchFamily="18" charset="0"/>
              </a:rPr>
              <a:t>Неструктурирани интервюта – 0,14 </a:t>
            </a:r>
            <a:r>
              <a:rPr lang="en-US" sz="2000" dirty="0">
                <a:latin typeface="+mn-lt"/>
                <a:ea typeface="Arial Unicode MS" panose="020B0604020202020204" pitchFamily="34" charset="-128"/>
                <a:cs typeface="Times New Roman" panose="02020603050405020304" pitchFamily="18" charset="0"/>
              </a:rPr>
              <a:t>÷</a:t>
            </a:r>
            <a:r>
              <a:rPr lang="bg-BG" sz="2000" dirty="0">
                <a:latin typeface="+mn-lt"/>
                <a:ea typeface="Arial Unicode MS" panose="020B0604020202020204" pitchFamily="34" charset="-128"/>
                <a:cs typeface="Times New Roman" panose="02020603050405020304" pitchFamily="18" charset="0"/>
              </a:rPr>
              <a:t> 0,18</a:t>
            </a:r>
            <a:endParaRPr lang="en-US" sz="2000" dirty="0">
              <a:latin typeface="+mn-lt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eaLnBrk="1" hangingPunct="1">
              <a:spcBef>
                <a:spcPct val="35000"/>
              </a:spcBef>
            </a:pPr>
            <a:r>
              <a:rPr lang="bg-BG" sz="2000" dirty="0">
                <a:latin typeface="+mn-lt"/>
                <a:cs typeface="Times New Roman" panose="02020603050405020304" pitchFamily="18" charset="0"/>
              </a:rPr>
              <a:t>Структурирани интервюта, базирани на анализ на дейността – 0,30 </a:t>
            </a:r>
            <a:r>
              <a:rPr lang="en-US" sz="20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÷</a:t>
            </a:r>
            <a:r>
              <a:rPr lang="bg-BG" sz="20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0,35</a:t>
            </a:r>
          </a:p>
          <a:p>
            <a:pPr eaLnBrk="1" hangingPunct="1">
              <a:spcBef>
                <a:spcPct val="35000"/>
              </a:spcBef>
            </a:pPr>
            <a:r>
              <a:rPr lang="bg-BG" sz="2000" dirty="0" err="1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Самооценъчни</a:t>
            </a:r>
            <a:r>
              <a:rPr lang="bg-BG" sz="20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личностни тестове – 0,25 </a:t>
            </a:r>
            <a:r>
              <a:rPr lang="en-US" sz="20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÷</a:t>
            </a:r>
            <a:r>
              <a:rPr lang="bg-BG" sz="20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0,35</a:t>
            </a:r>
          </a:p>
          <a:p>
            <a:pPr eaLnBrk="1" hangingPunct="1">
              <a:spcBef>
                <a:spcPct val="35000"/>
              </a:spcBef>
            </a:pPr>
            <a:r>
              <a:rPr lang="bg-BG" sz="20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Тестове за </a:t>
            </a:r>
            <a:r>
              <a:rPr lang="bg-BG" sz="2000" dirty="0" smtClean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аналитични умения </a:t>
            </a:r>
            <a:r>
              <a:rPr lang="bg-BG" sz="20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– 0,45 </a:t>
            </a:r>
            <a:r>
              <a:rPr lang="en-US" sz="20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÷</a:t>
            </a:r>
            <a:r>
              <a:rPr lang="bg-BG" sz="20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0,50</a:t>
            </a:r>
          </a:p>
          <a:p>
            <a:pPr eaLnBrk="1" hangingPunct="1">
              <a:spcBef>
                <a:spcPct val="35000"/>
              </a:spcBef>
            </a:pPr>
            <a:r>
              <a:rPr lang="bg-BG" sz="2000" b="1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Центрове за оценка – 0,60 </a:t>
            </a:r>
            <a:r>
              <a:rPr lang="en-US" sz="2000" b="1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÷</a:t>
            </a:r>
            <a:r>
              <a:rPr lang="bg-BG" sz="2000" b="1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0,65</a:t>
            </a:r>
          </a:p>
          <a:p>
            <a:pPr eaLnBrk="1" hangingPunct="1">
              <a:spcBef>
                <a:spcPct val="35000"/>
              </a:spcBef>
            </a:pPr>
            <a:r>
              <a:rPr lang="bg-BG" sz="20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Проби в дейността – 0,65 </a:t>
            </a:r>
            <a:r>
              <a:rPr lang="en-US" sz="20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÷</a:t>
            </a:r>
            <a:r>
              <a:rPr lang="bg-BG" sz="20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0,70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3377077" y="975954"/>
            <a:ext cx="2632958" cy="21703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357608" y="3290590"/>
            <a:ext cx="2659657" cy="21703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9216309" y="907566"/>
            <a:ext cx="2632958" cy="21703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5" name="Title 1"/>
          <p:cNvSpPr>
            <a:spLocks noGrp="1"/>
          </p:cNvSpPr>
          <p:nvPr>
            <p:ph type="title"/>
          </p:nvPr>
        </p:nvSpPr>
        <p:spPr>
          <a:xfrm>
            <a:off x="4687888" y="109538"/>
            <a:ext cx="4373562" cy="685800"/>
          </a:xfrm>
        </p:spPr>
        <p:txBody>
          <a:bodyPr/>
          <a:lstStyle/>
          <a:p>
            <a:pPr eaLnBrk="1" hangingPunct="1"/>
            <a:r>
              <a:rPr lang="bg-BG" sz="3200" dirty="0" smtClean="0"/>
              <a:t>Типични упражнения</a:t>
            </a:r>
            <a:endParaRPr lang="en-GB" sz="3200" dirty="0" smtClean="0"/>
          </a:p>
        </p:txBody>
      </p:sp>
      <p:sp>
        <p:nvSpPr>
          <p:cNvPr id="15366" name="Content Placeholder 2"/>
          <p:cNvSpPr>
            <a:spLocks noGrp="1"/>
          </p:cNvSpPr>
          <p:nvPr>
            <p:ph idx="1"/>
          </p:nvPr>
        </p:nvSpPr>
        <p:spPr>
          <a:xfrm>
            <a:off x="3806825" y="1419225"/>
            <a:ext cx="1574800" cy="160655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bg-BG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bg-BG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bg-BG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bg-BG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 игра</a:t>
            </a:r>
            <a:endParaRPr lang="en-GB" sz="1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367" name="Group 3"/>
          <p:cNvGrpSpPr>
            <a:grpSpLocks/>
          </p:cNvGrpSpPr>
          <p:nvPr/>
        </p:nvGrpSpPr>
        <p:grpSpPr bwMode="auto">
          <a:xfrm>
            <a:off x="313202" y="1330325"/>
            <a:ext cx="3063875" cy="1511300"/>
            <a:chOff x="729896" y="1462699"/>
            <a:chExt cx="3063955" cy="1511085"/>
          </a:xfrm>
        </p:grpSpPr>
        <p:sp>
          <p:nvSpPr>
            <p:cNvPr id="5" name="TextBox 4"/>
            <p:cNvSpPr txBox="1"/>
            <p:nvPr/>
          </p:nvSpPr>
          <p:spPr>
            <a:xfrm>
              <a:off x="745771" y="1813487"/>
              <a:ext cx="3048080" cy="36983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g-BG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Аналитични способности</a:t>
              </a:r>
              <a:endPara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29896" y="2205543"/>
              <a:ext cx="3048080" cy="3698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g-BG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Стратегическо мислене</a:t>
              </a:r>
              <a:endPara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29896" y="2603950"/>
              <a:ext cx="3048080" cy="36983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g-BG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Креативност</a:t>
              </a:r>
              <a:endPara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45771" y="1462699"/>
              <a:ext cx="3048080" cy="3698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g-BG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Практическа интелигентност</a:t>
              </a:r>
              <a:endPara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368" name="Group 23"/>
          <p:cNvGrpSpPr>
            <a:grpSpLocks/>
          </p:cNvGrpSpPr>
          <p:nvPr/>
        </p:nvGrpSpPr>
        <p:grpSpPr bwMode="auto">
          <a:xfrm>
            <a:off x="199173" y="3394075"/>
            <a:ext cx="3076575" cy="2208212"/>
            <a:chOff x="701496" y="3506163"/>
            <a:chExt cx="3076400" cy="2207570"/>
          </a:xfrm>
        </p:grpSpPr>
        <p:sp>
          <p:nvSpPr>
            <p:cNvPr id="15383" name="TextBox 24"/>
            <p:cNvSpPr txBox="1">
              <a:spLocks noChangeArrowheads="1"/>
            </p:cNvSpPr>
            <p:nvPr/>
          </p:nvSpPr>
          <p:spPr bwMode="auto">
            <a:xfrm>
              <a:off x="701496" y="3506163"/>
              <a:ext cx="3032304" cy="369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bg-BG">
                  <a:solidFill>
                    <a:srgbClr val="1F4E7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Социална компетентност</a:t>
              </a:r>
              <a:endParaRPr lang="en-US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34832" y="4285398"/>
              <a:ext cx="2666848" cy="36978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g-BG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Лидерство</a:t>
              </a:r>
              <a:endPara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30069" y="4683746"/>
              <a:ext cx="3047827" cy="36977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g-BG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Работа в екип</a:t>
              </a:r>
              <a:endPara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30069" y="3844202"/>
              <a:ext cx="3047827" cy="36978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g-BG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Изграждане на отношения</a:t>
              </a:r>
              <a:endPara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30069" y="5067809"/>
              <a:ext cx="3047827" cy="64592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g-BG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Водене на преговори, презентиране</a:t>
              </a:r>
              <a:endPara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369" name="Content Placeholder 2"/>
          <p:cNvSpPr txBox="1">
            <a:spLocks/>
          </p:cNvSpPr>
          <p:nvPr/>
        </p:nvSpPr>
        <p:spPr bwMode="auto">
          <a:xfrm>
            <a:off x="3668713" y="3525838"/>
            <a:ext cx="2049462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bg-BG">
                <a:latin typeface="Times New Roman" panose="02020603050405020304" pitchFamily="18" charset="0"/>
                <a:cs typeface="Times New Roman" panose="02020603050405020304" pitchFamily="18" charset="0"/>
              </a:rPr>
              <a:t>Групова дискусия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bg-BG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bg-BG">
                <a:latin typeface="Times New Roman" panose="02020603050405020304" pitchFamily="18" charset="0"/>
                <a:cs typeface="Times New Roman" panose="02020603050405020304" pitchFamily="18" charset="0"/>
              </a:rPr>
              <a:t>Ролева игра</a:t>
            </a:r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370" name="Group 30"/>
          <p:cNvGrpSpPr>
            <a:grpSpLocks/>
          </p:cNvGrpSpPr>
          <p:nvPr/>
        </p:nvGrpSpPr>
        <p:grpSpPr bwMode="auto">
          <a:xfrm>
            <a:off x="6200775" y="1387475"/>
            <a:ext cx="2860675" cy="1243013"/>
            <a:chOff x="4311295" y="1673368"/>
            <a:chExt cx="2860207" cy="1242147"/>
          </a:xfrm>
        </p:grpSpPr>
        <p:sp>
          <p:nvSpPr>
            <p:cNvPr id="32" name="TextBox 31"/>
            <p:cNvSpPr txBox="1"/>
            <p:nvPr/>
          </p:nvSpPr>
          <p:spPr>
            <a:xfrm>
              <a:off x="4330342" y="2135009"/>
              <a:ext cx="2820526" cy="36962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g-BG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Работа под напрежение</a:t>
              </a:r>
              <a:endPara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311295" y="2545885"/>
              <a:ext cx="2818939" cy="3696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g-BG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Разрешаване на конфликти</a:t>
              </a:r>
              <a:endPara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352563" y="1673368"/>
              <a:ext cx="2818939" cy="39977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g-BG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Издръжливост</a:t>
              </a:r>
              <a:endParaRPr lang="en-US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371" name="Content Placeholder 2"/>
          <p:cNvSpPr txBox="1">
            <a:spLocks/>
          </p:cNvSpPr>
          <p:nvPr/>
        </p:nvSpPr>
        <p:spPr bwMode="auto">
          <a:xfrm>
            <a:off x="9175750" y="1231900"/>
            <a:ext cx="287972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bg-BG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на ЦОР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bg-BG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Негативен сценарий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bg-BG">
                <a:latin typeface="Times New Roman" panose="02020603050405020304" pitchFamily="18" charset="0"/>
                <a:cs typeface="Times New Roman" panose="02020603050405020304" pitchFamily="18" charset="0"/>
              </a:rPr>
              <a:t>Ролева игра с модератор</a:t>
            </a:r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225170" y="3244744"/>
            <a:ext cx="2624097" cy="217032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373" name="Group 39"/>
          <p:cNvGrpSpPr>
            <a:grpSpLocks/>
          </p:cNvGrpSpPr>
          <p:nvPr/>
        </p:nvGrpSpPr>
        <p:grpSpPr bwMode="auto">
          <a:xfrm>
            <a:off x="6221413" y="3563938"/>
            <a:ext cx="3186112" cy="1939925"/>
            <a:chOff x="4123502" y="3612640"/>
            <a:chExt cx="3185024" cy="1939682"/>
          </a:xfrm>
        </p:grpSpPr>
        <p:sp>
          <p:nvSpPr>
            <p:cNvPr id="41" name="TextBox 40"/>
            <p:cNvSpPr txBox="1"/>
            <p:nvPr/>
          </p:nvSpPr>
          <p:spPr>
            <a:xfrm>
              <a:off x="4133024" y="3612640"/>
              <a:ext cx="3175502" cy="3698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g-BG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Ориентация към резултати</a:t>
              </a:r>
              <a:endPara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142545" y="4361846"/>
              <a:ext cx="2820024" cy="3698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g-BG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Гъвкавост</a:t>
              </a:r>
              <a:endPara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123502" y="4731687"/>
              <a:ext cx="3086633" cy="36984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g-BG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Планиране и организиране</a:t>
              </a:r>
              <a:endPara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161589" y="3996767"/>
              <a:ext cx="3048546" cy="3698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g-BG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Инициативност</a:t>
              </a:r>
              <a:endPara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123502" y="5182480"/>
              <a:ext cx="2743850" cy="36984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g-BG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Поемане на риск</a:t>
              </a:r>
              <a:endPara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374" name="Content Placeholder 2"/>
          <p:cNvSpPr txBox="1">
            <a:spLocks/>
          </p:cNvSpPr>
          <p:nvPr/>
        </p:nvSpPr>
        <p:spPr bwMode="auto">
          <a:xfrm>
            <a:off x="9226550" y="3348038"/>
            <a:ext cx="2170113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bg-BG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bg-BG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bg-BG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 проект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bg-BG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 игра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bg-BG">
                <a:latin typeface="Times New Roman" panose="02020603050405020304" pitchFamily="18" charset="0"/>
                <a:cs typeface="Times New Roman" panose="02020603050405020304" pitchFamily="18" charset="0"/>
              </a:rPr>
              <a:t>Входяща поща</a:t>
            </a:r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177044" y="0"/>
          <a:ext cx="11597616" cy="6483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Slide" r:id="rId5" imgW="4393645" imgH="2471814" progId="PowerPoint.Slide.12">
                  <p:embed/>
                </p:oleObj>
              </mc:Choice>
              <mc:Fallback>
                <p:oleObj name="Slide" r:id="rId5" imgW="4393645" imgH="2471814" progId="PowerPoint.Slide.12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044" y="0"/>
                        <a:ext cx="11597616" cy="64837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77863" y="322263"/>
            <a:ext cx="10155237" cy="685800"/>
          </a:xfrm>
        </p:spPr>
        <p:txBody>
          <a:bodyPr/>
          <a:lstStyle/>
          <a:p>
            <a:pPr algn="ctr" eaLnBrk="1" hangingPunct="1"/>
            <a:r>
              <a:rPr lang="bg-BG" sz="3200" dirty="0" smtClean="0"/>
              <a:t>Матрица „Участници Х Наблюдатели Х Упражнения“</a:t>
            </a:r>
            <a:endParaRPr lang="en-GB" sz="3200" dirty="0" smtClean="0"/>
          </a:p>
        </p:txBody>
      </p:sp>
      <p:graphicFrame>
        <p:nvGraphicFramePr>
          <p:cNvPr id="4" name="Group 105"/>
          <p:cNvGraphicFramePr>
            <a:graphicFrameLocks/>
          </p:cNvGraphicFramePr>
          <p:nvPr/>
        </p:nvGraphicFramePr>
        <p:xfrm>
          <a:off x="357187" y="1471613"/>
          <a:ext cx="11215689" cy="4672013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590528"/>
                <a:gridCol w="1981348"/>
                <a:gridCol w="1757362"/>
                <a:gridCol w="1800225"/>
                <a:gridCol w="2243138"/>
                <a:gridCol w="1843088"/>
              </a:tblGrid>
              <a:tr h="691202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C785D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Участници</a:t>
                      </a:r>
                      <a:endParaRPr kumimoji="0" lang="bg-BG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C785D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Упражнения</a:t>
                      </a:r>
                      <a:endParaRPr kumimoji="0" lang="bg-BG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C785D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Наблюдатели</a:t>
                      </a:r>
                      <a:endParaRPr kumimoji="0" lang="bg-BG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9685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C785D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Групова дискусия</a:t>
                      </a:r>
                      <a:endParaRPr kumimoji="0" lang="bg-BG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C785D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Ролева игра</a:t>
                      </a:r>
                      <a:endParaRPr kumimoji="0" lang="bg-BG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C785D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Презентация</a:t>
                      </a:r>
                      <a:endParaRPr kumimoji="0" lang="bg-BG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C785D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Входяща поща</a:t>
                      </a:r>
                      <a:endParaRPr kumimoji="0" lang="bg-BG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344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C785D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  <a:sym typeface="WP IconicSymbolsA" pitchFamily="2" charset="2"/>
                        </a:rPr>
                        <a:t>1</a:t>
                      </a:r>
                      <a:endParaRPr kumimoji="0" lang="bg-BG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WP IconicSymbolsA" pitchFamily="2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C785D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  <a:sym typeface="WP IconicSymbolsA" pitchFamily="2" charset="2"/>
                        </a:rPr>
                        <a:t>1А</a:t>
                      </a:r>
                      <a:endParaRPr kumimoji="0" lang="bg-BG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WP IconicSymbolsA" pitchFamily="2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C785D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  <a:sym typeface="WP IconicSymbolsA" pitchFamily="2" charset="2"/>
                        </a:rPr>
                        <a:t>1Б</a:t>
                      </a:r>
                      <a:endParaRPr kumimoji="0" lang="bg-BG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WP IconicSymbolsA" pitchFamily="2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C785D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  <a:sym typeface="WP IconicSymbolsA" pitchFamily="2" charset="2"/>
                        </a:rPr>
                        <a:t>1В</a:t>
                      </a:r>
                      <a:endParaRPr kumimoji="0" lang="bg-BG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WP IconicSymbolsA" pitchFamily="2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C785D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  <a:sym typeface="WP IconicSymbolsA" pitchFamily="2" charset="2"/>
                        </a:rPr>
                        <a:t>1А</a:t>
                      </a:r>
                      <a:endParaRPr kumimoji="0" lang="bg-BG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WP IconicSymbolsA" pitchFamily="2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C785D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  <a:sym typeface="WP IconicSymbolsA" pitchFamily="2" charset="2"/>
                        </a:rPr>
                        <a:t>А</a:t>
                      </a:r>
                      <a:endParaRPr kumimoji="0" lang="bg-BG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WP IconicSymbolsA" pitchFamily="2" charset="2"/>
                      </a:endParaRPr>
                    </a:p>
                  </a:txBody>
                  <a:tcPr horzOverflow="overflow"/>
                </a:tc>
              </a:tr>
              <a:tr h="9088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C785D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  <a:sym typeface="WP IconicSymbolsA" pitchFamily="2" charset="2"/>
                        </a:rPr>
                        <a:t>2</a:t>
                      </a:r>
                      <a:endParaRPr kumimoji="0" lang="bg-BG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WP IconicSymbolsA" pitchFamily="2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C785D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  <a:sym typeface="WP IconicSymbolsA" pitchFamily="2" charset="2"/>
                        </a:rPr>
                        <a:t>2Б</a:t>
                      </a:r>
                      <a:endParaRPr kumimoji="0" lang="bg-BG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WP IconicSymbolsA" pitchFamily="2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C785D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  <a:sym typeface="WP IconicSymbolsA" pitchFamily="2" charset="2"/>
                        </a:rPr>
                        <a:t>2А</a:t>
                      </a:r>
                      <a:endParaRPr kumimoji="0" lang="bg-BG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WP IconicSymbolsA" pitchFamily="2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C785D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2В</a:t>
                      </a:r>
                      <a:endParaRPr kumimoji="0" lang="bg-BG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C785D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  <a:sym typeface="WP IconicSymbolsA" pitchFamily="2" charset="2"/>
                        </a:rPr>
                        <a:t>2Б</a:t>
                      </a:r>
                      <a:endParaRPr kumimoji="0" lang="bg-BG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WP IconicSymbolsA" pitchFamily="2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C785D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  <a:sym typeface="WP IconicSymbolsA" pitchFamily="2" charset="2"/>
                        </a:rPr>
                        <a:t>Б</a:t>
                      </a:r>
                      <a:endParaRPr kumimoji="0" lang="bg-BG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WP IconicSymbolsA" pitchFamily="2" charset="2"/>
                      </a:endParaRPr>
                    </a:p>
                  </a:txBody>
                  <a:tcPr horzOverflow="overflow"/>
                </a:tc>
              </a:tr>
              <a:tr h="11690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C785D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  <a:sym typeface="WP IconicSymbolsA" pitchFamily="2" charset="2"/>
                        </a:rPr>
                        <a:t>3</a:t>
                      </a:r>
                      <a:endParaRPr kumimoji="0" lang="bg-BG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WP IconicSymbolsA" pitchFamily="2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C785D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3В</a:t>
                      </a:r>
                      <a:endParaRPr kumimoji="0" lang="bg-BG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C785D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  <a:sym typeface="WP IconicSymbolsA" pitchFamily="2" charset="2"/>
                        </a:rPr>
                        <a:t>3В</a:t>
                      </a:r>
                      <a:endParaRPr kumimoji="0" lang="bg-BG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WP IconicSymbolsA" pitchFamily="2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C785D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3А</a:t>
                      </a:r>
                      <a:endParaRPr kumimoji="0" lang="bg-BG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C785D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3В</a:t>
                      </a:r>
                      <a:endParaRPr kumimoji="0" lang="bg-BG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C785D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  <a:sym typeface="WP IconicSymbolsA" pitchFamily="2" charset="2"/>
                        </a:rPr>
                        <a:t>В</a:t>
                      </a:r>
                      <a:endParaRPr kumimoji="0" lang="bg-BG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WP IconicSymbolsA" pitchFamily="2" charset="2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657600" y="168275"/>
            <a:ext cx="4767263" cy="687388"/>
          </a:xfrm>
        </p:spPr>
        <p:txBody>
          <a:bodyPr rtlCol="0">
            <a:normAutofit/>
          </a:bodyPr>
          <a:lstStyle/>
          <a:p>
            <a:pPr algn="ctr" eaLnBrk="1" hangingPunct="1">
              <a:defRPr/>
            </a:pPr>
            <a:r>
              <a:rPr lang="bg-BG" sz="3200" dirty="0" smtClean="0"/>
              <a:t>Сесия за интеграция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823210" y="1097996"/>
          <a:ext cx="10515599" cy="5242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336" y="266652"/>
            <a:ext cx="10515600" cy="647748"/>
          </a:xfrm>
        </p:spPr>
        <p:txBody>
          <a:bodyPr/>
          <a:lstStyle/>
          <a:p>
            <a:r>
              <a:rPr lang="bg-BG" sz="3200" dirty="0" smtClean="0"/>
              <a:t>Приложение на представените техники в администрациите</a:t>
            </a:r>
            <a:endParaRPr lang="en-US" sz="32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6769"/>
            <a:ext cx="10515600" cy="4770194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9441"/>
          </a:xfrm>
        </p:spPr>
        <p:txBody>
          <a:bodyPr/>
          <a:lstStyle/>
          <a:p>
            <a:r>
              <a:rPr lang="bg-BG" sz="3200" b="1" dirty="0" smtClean="0"/>
              <a:t>Благодарим Ви за вниманието!</a:t>
            </a:r>
            <a:endParaRPr lang="en-US" sz="3200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Снежана Димитрова</a:t>
            </a:r>
            <a:r>
              <a:rPr lang="en-US" dirty="0" smtClean="0"/>
              <a:t> – </a:t>
            </a:r>
            <a:r>
              <a:rPr lang="bg-BG" dirty="0" err="1" smtClean="0"/>
              <a:t>ЛаФит</a:t>
            </a:r>
            <a:endParaRPr lang="bg-BG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bg-BG" dirty="0" smtClean="0"/>
          </a:p>
          <a:p>
            <a:r>
              <a:rPr lang="bg-BG" dirty="0" smtClean="0"/>
              <a:t>Николай Николов </a:t>
            </a:r>
            <a:r>
              <a:rPr lang="en-US" dirty="0" smtClean="0"/>
              <a:t>- </a:t>
            </a:r>
            <a:r>
              <a:rPr lang="bg-BG" dirty="0" smtClean="0"/>
              <a:t>ОС България ООД </a:t>
            </a:r>
          </a:p>
          <a:p>
            <a:pPr>
              <a:buNone/>
            </a:pPr>
            <a:r>
              <a:rPr lang="en-US" dirty="0" smtClean="0"/>
              <a:t>Email</a:t>
            </a:r>
            <a:r>
              <a:rPr lang="bg-BG" dirty="0" smtClean="0"/>
              <a:t>: </a:t>
            </a:r>
            <a:r>
              <a:rPr lang="en-US" dirty="0" smtClean="0"/>
              <a:t>nnikolov@osbulgaria.com</a:t>
            </a:r>
            <a:endParaRPr lang="bg-BG" dirty="0" smtClean="0"/>
          </a:p>
          <a:p>
            <a:pPr>
              <a:buNone/>
            </a:pPr>
            <a:r>
              <a:rPr lang="bg-BG" dirty="0" smtClean="0"/>
              <a:t>тел. 0898 753220</a:t>
            </a:r>
            <a:endParaRPr 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027" y="6301447"/>
            <a:ext cx="1662097" cy="366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2011logo_NEW2BMPBLAC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61695" y="6253645"/>
            <a:ext cx="2264496" cy="4214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3434443" y="1246935"/>
            <a:ext cx="2253344" cy="152400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300" endPos="38500" dist="50800" dir="5400000" sy="-100000" algn="bl" rotWithShape="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295" y="211015"/>
            <a:ext cx="5453743" cy="81393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3200" dirty="0" smtClean="0"/>
              <a:t>Големите 8 компетентности </a:t>
            </a:r>
            <a:endParaRPr lang="en-US" sz="3200" dirty="0"/>
          </a:p>
        </p:txBody>
      </p:sp>
      <p:sp>
        <p:nvSpPr>
          <p:cNvPr id="37" name="Rectangle 36"/>
          <p:cNvSpPr/>
          <p:nvPr/>
        </p:nvSpPr>
        <p:spPr>
          <a:xfrm>
            <a:off x="751114" y="1274149"/>
            <a:ext cx="2253344" cy="152400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275" endPos="40000" dist="101600" dir="5400000" sy="-100000" algn="bl" rotWithShape="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343" name="TextBox 58"/>
          <p:cNvSpPr txBox="1">
            <a:spLocks noChangeArrowheads="1"/>
          </p:cNvSpPr>
          <p:nvPr/>
        </p:nvSpPr>
        <p:spPr bwMode="auto">
          <a:xfrm>
            <a:off x="767443" y="1584326"/>
            <a:ext cx="199208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bg-BG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Лидерство и вземане на решения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4344" name="TextBox 59"/>
          <p:cNvSpPr txBox="1">
            <a:spLocks noChangeArrowheads="1"/>
          </p:cNvSpPr>
          <p:nvPr/>
        </p:nvSpPr>
        <p:spPr bwMode="auto">
          <a:xfrm>
            <a:off x="3510642" y="1434646"/>
            <a:ext cx="210638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bg-BG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Изграждане на отношения, фокус върху клиента, работа в екип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36128" y="1236050"/>
            <a:ext cx="2253344" cy="152400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300" endPos="38500" dist="50800" dir="5400000" sy="-100000" algn="bl" rotWithShape="0"/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TextBox 58"/>
          <p:cNvSpPr txBox="1">
            <a:spLocks noChangeArrowheads="1"/>
          </p:cNvSpPr>
          <p:nvPr/>
        </p:nvSpPr>
        <p:spPr bwMode="auto">
          <a:xfrm>
            <a:off x="6177643" y="1295855"/>
            <a:ext cx="199208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bg-BG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Прилагане на специализирани знания, анализ и интерпретация на информация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931728" y="1257821"/>
            <a:ext cx="2253344" cy="152400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300" endPos="38500" dist="508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TextBox 58"/>
          <p:cNvSpPr txBox="1">
            <a:spLocks noChangeArrowheads="1"/>
          </p:cNvSpPr>
          <p:nvPr/>
        </p:nvSpPr>
        <p:spPr bwMode="auto">
          <a:xfrm>
            <a:off x="9056914" y="1562555"/>
            <a:ext cx="19920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bg-BG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Креативност и концептуализация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05542" y="3990135"/>
            <a:ext cx="2253344" cy="152400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TextBox 58"/>
          <p:cNvSpPr txBox="1">
            <a:spLocks noChangeArrowheads="1"/>
          </p:cNvSpPr>
          <p:nvPr/>
        </p:nvSpPr>
        <p:spPr bwMode="auto">
          <a:xfrm>
            <a:off x="865414" y="4327526"/>
            <a:ext cx="19920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bg-BG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Планиране и организиране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488870" y="4011906"/>
            <a:ext cx="2253344" cy="152400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TextBox 58"/>
          <p:cNvSpPr txBox="1">
            <a:spLocks noChangeArrowheads="1"/>
          </p:cNvSpPr>
          <p:nvPr/>
        </p:nvSpPr>
        <p:spPr bwMode="auto">
          <a:xfrm>
            <a:off x="3641271" y="4425497"/>
            <a:ext cx="19920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bg-BG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Адаптиране и справяне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172198" y="4017349"/>
            <a:ext cx="2253344" cy="152400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TextBox 58"/>
          <p:cNvSpPr txBox="1">
            <a:spLocks noChangeArrowheads="1"/>
          </p:cNvSpPr>
          <p:nvPr/>
        </p:nvSpPr>
        <p:spPr bwMode="auto">
          <a:xfrm>
            <a:off x="6286500" y="4425498"/>
            <a:ext cx="19920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bg-BG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Комуникации  и </a:t>
            </a:r>
            <a:r>
              <a:rPr lang="bg-BG" dirty="0" err="1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презентиране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9035143" y="4022791"/>
            <a:ext cx="2253344" cy="152400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TextBox 58"/>
          <p:cNvSpPr txBox="1">
            <a:spLocks noChangeArrowheads="1"/>
          </p:cNvSpPr>
          <p:nvPr/>
        </p:nvSpPr>
        <p:spPr bwMode="auto">
          <a:xfrm>
            <a:off x="9192985" y="4343855"/>
            <a:ext cx="199208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bg-BG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Инициативност и ориентация към резултати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911350" y="295421"/>
            <a:ext cx="10280650" cy="685800"/>
          </a:xfrm>
        </p:spPr>
        <p:txBody>
          <a:bodyPr/>
          <a:lstStyle/>
          <a:p>
            <a:pPr eaLnBrk="1" hangingPunct="1"/>
            <a:r>
              <a:rPr lang="bg-BG" sz="3200" dirty="0" smtClean="0"/>
              <a:t>Оценяване на аналитичната компетентност</a:t>
            </a:r>
            <a:endParaRPr lang="en-GB" sz="3200" dirty="0" smtClean="0"/>
          </a:p>
        </p:txBody>
      </p:sp>
      <p:graphicFrame>
        <p:nvGraphicFramePr>
          <p:cNvPr id="5" name="Diagram 4"/>
          <p:cNvGraphicFramePr/>
          <p:nvPr/>
        </p:nvGraphicFramePr>
        <p:xfrm>
          <a:off x="489857" y="1063776"/>
          <a:ext cx="10891157" cy="5043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92163"/>
          </a:xfrm>
        </p:spPr>
        <p:txBody>
          <a:bodyPr/>
          <a:lstStyle/>
          <a:p>
            <a:pPr algn="ctr" eaLnBrk="1" hangingPunct="1"/>
            <a:r>
              <a:rPr lang="bg-BG" sz="3200" dirty="0" smtClean="0"/>
              <a:t>Критично мислене и анализ на текст</a:t>
            </a:r>
            <a:endParaRPr lang="en-US" sz="3200" dirty="0" smtClean="0"/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>
          <a:xfrm>
            <a:off x="772509" y="846630"/>
            <a:ext cx="10625959" cy="3271345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bg-BG" sz="1800" dirty="0" smtClean="0">
                <a:cs typeface="Times New Roman" panose="02020603050405020304" pitchFamily="18" charset="0"/>
              </a:rPr>
              <a:t>През последните години Лондон се опитва да си спечели място сред големите кулинарни дестинации в Европа. Поне дузина класни ресторанти на световно известни майстори вече отвориха врати в града край Темза, а сега </a:t>
            </a:r>
            <a:r>
              <a:rPr lang="bg-BG" sz="1800" dirty="0" err="1" smtClean="0">
                <a:cs typeface="Times New Roman" panose="02020603050405020304" pitchFamily="18" charset="0"/>
              </a:rPr>
              <a:t>метрополисът</a:t>
            </a:r>
            <a:r>
              <a:rPr lang="bg-BG" sz="1800" dirty="0" smtClean="0">
                <a:cs typeface="Times New Roman" panose="02020603050405020304" pitchFamily="18" charset="0"/>
              </a:rPr>
              <a:t> е насочил вниманието си към подобряване качеството и на уличната храна. Това е онази храна, която можем да си купим в картонена кутия и да изядем на крак или на пейка в парка. Тя обединява най-много хора - </a:t>
            </a:r>
            <a:r>
              <a:rPr lang="bg-BG" sz="1800" dirty="0" err="1" smtClean="0">
                <a:cs typeface="Times New Roman" panose="02020603050405020304" pitchFamily="18" charset="0"/>
              </a:rPr>
              <a:t>юпита</a:t>
            </a:r>
            <a:r>
              <a:rPr lang="bg-BG" sz="1800" dirty="0" smtClean="0">
                <a:cs typeface="Times New Roman" panose="02020603050405020304" pitchFamily="18" charset="0"/>
              </a:rPr>
              <a:t>, </a:t>
            </a:r>
            <a:r>
              <a:rPr lang="bg-BG" sz="1800" dirty="0" err="1" smtClean="0">
                <a:cs typeface="Times New Roman" panose="02020603050405020304" pitchFamily="18" charset="0"/>
              </a:rPr>
              <a:t>тинейджъри</a:t>
            </a:r>
            <a:r>
              <a:rPr lang="bg-BG" sz="1800" dirty="0" smtClean="0">
                <a:cs typeface="Times New Roman" panose="02020603050405020304" pitchFamily="18" charset="0"/>
              </a:rPr>
              <a:t>, студенти, туристи, работници, държавни служители или просто минувачи, нямащи възможност или време да поръчат в ресторант. От няколко години в английската столица се раздават награди за най-добра улична храна като критериите са бързина, качество, цена и обслужване. Конкурсите се радват на многобройна публика, а категориите са сандвич, основно ястие, десерт и напитка. Има отличия за най-добър екип, търговец и, разбира се, награда на публиката. Победителите в отделните категории получават като награди различни кухненски машини, цялостно оборудване на заведение или голяма парична премия. Предметните награди се осигуряват от спонсорите, а паричната – от кмета на Лондон. За разлика от високата кухня, в която доминират европейците, почти 75% от </a:t>
            </a:r>
            <a:r>
              <a:rPr lang="bg-BG" sz="1800" dirty="0" err="1" smtClean="0">
                <a:cs typeface="Times New Roman" panose="02020603050405020304" pitchFamily="18" charset="0"/>
              </a:rPr>
              <a:t>призьорите</a:t>
            </a:r>
            <a:r>
              <a:rPr lang="bg-BG" sz="1800" dirty="0" smtClean="0">
                <a:cs typeface="Times New Roman" panose="02020603050405020304" pitchFamily="18" charset="0"/>
              </a:rPr>
              <a:t> в конкурсите на улична храна са азиатци.</a:t>
            </a:r>
            <a:endParaRPr lang="en-US" sz="1800" dirty="0" smtClean="0">
              <a:cs typeface="Times New Roman" panose="02020603050405020304" pitchFamily="18" charset="0"/>
            </a:endParaRPr>
          </a:p>
        </p:txBody>
      </p:sp>
      <p:sp>
        <p:nvSpPr>
          <p:cNvPr id="72708" name="TextBox 3"/>
          <p:cNvSpPr txBox="1">
            <a:spLocks noChangeArrowheads="1"/>
          </p:cNvSpPr>
          <p:nvPr/>
        </p:nvSpPr>
        <p:spPr bwMode="auto">
          <a:xfrm>
            <a:off x="981788" y="4364866"/>
            <a:ext cx="45720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bg-BG" sz="1600" b="1" dirty="0"/>
              <a:t>Лондончани държат на качеството на уличната храна.</a:t>
            </a:r>
          </a:p>
          <a:p>
            <a:pPr eaLnBrk="1" hangingPunct="1">
              <a:spcAft>
                <a:spcPts val="600"/>
              </a:spcAft>
            </a:pPr>
            <a:r>
              <a:rPr lang="bg-BG" sz="1600" b="1" dirty="0"/>
              <a:t>Азиатските ястия са по-подходящи за улична храна от европейските.</a:t>
            </a:r>
          </a:p>
          <a:p>
            <a:pPr eaLnBrk="1" hangingPunct="1">
              <a:spcAft>
                <a:spcPts val="600"/>
              </a:spcAft>
            </a:pPr>
            <a:r>
              <a:rPr lang="bg-BG" sz="1600" b="1" dirty="0"/>
              <a:t>Качеството на храната в конкурсите за улична храна се оценява от жури или журита.</a:t>
            </a:r>
          </a:p>
        </p:txBody>
      </p:sp>
      <p:sp>
        <p:nvSpPr>
          <p:cNvPr id="72709" name="Rectangle 1"/>
          <p:cNvSpPr>
            <a:spLocks noChangeArrowheads="1"/>
          </p:cNvSpPr>
          <p:nvPr/>
        </p:nvSpPr>
        <p:spPr bwMode="auto">
          <a:xfrm>
            <a:off x="6248400" y="4248443"/>
            <a:ext cx="537151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bg-BG" sz="1600" b="1" dirty="0">
                <a:latin typeface="+mn-lt"/>
                <a:cs typeface="Times New Roman" panose="02020603050405020304" pitchFamily="18" charset="0"/>
              </a:rPr>
              <a:t>а) ВЯРНО</a:t>
            </a:r>
            <a:r>
              <a:rPr lang="bg-BG" sz="1600" dirty="0">
                <a:latin typeface="+mn-lt"/>
                <a:cs typeface="Times New Roman" panose="02020603050405020304" pitchFamily="18" charset="0"/>
              </a:rPr>
              <a:t> (изводът следва от изложените факти)</a:t>
            </a:r>
            <a:endParaRPr lang="en-US" sz="1600" dirty="0">
              <a:latin typeface="+mn-lt"/>
              <a:cs typeface="Times New Roman" panose="02020603050405020304" pitchFamily="18" charset="0"/>
            </a:endParaRPr>
          </a:p>
          <a:p>
            <a:r>
              <a:rPr lang="bg-BG" sz="1600" b="1" dirty="0">
                <a:latin typeface="+mn-lt"/>
                <a:cs typeface="Times New Roman" panose="02020603050405020304" pitchFamily="18" charset="0"/>
              </a:rPr>
              <a:t>б) ВЕРОЯТНО ВЯРНО</a:t>
            </a:r>
            <a:r>
              <a:rPr lang="bg-BG" sz="1600" dirty="0">
                <a:latin typeface="+mn-lt"/>
                <a:cs typeface="Times New Roman" panose="02020603050405020304" pitchFamily="18" charset="0"/>
              </a:rPr>
              <a:t> (изводът изглежда е логичен, но липсват преки доказателства за това)</a:t>
            </a:r>
            <a:endParaRPr lang="en-US" sz="1600" dirty="0">
              <a:latin typeface="+mn-lt"/>
              <a:cs typeface="Times New Roman" panose="02020603050405020304" pitchFamily="18" charset="0"/>
            </a:endParaRPr>
          </a:p>
          <a:p>
            <a:r>
              <a:rPr lang="bg-BG" sz="1600" b="1" dirty="0">
                <a:latin typeface="+mn-lt"/>
                <a:cs typeface="Times New Roman" panose="02020603050405020304" pitchFamily="18" charset="0"/>
              </a:rPr>
              <a:t>в) НЕДОСТАТЪЧНО ДАННИ</a:t>
            </a:r>
            <a:r>
              <a:rPr lang="bg-BG" sz="1600" dirty="0">
                <a:latin typeface="+mn-lt"/>
                <a:cs typeface="Times New Roman" panose="02020603050405020304" pitchFamily="18" charset="0"/>
              </a:rPr>
              <a:t> (данните в текста са недостатъчни, за да се реши дали изводът е верен или неверен)</a:t>
            </a:r>
            <a:endParaRPr lang="en-US" sz="1600" dirty="0">
              <a:latin typeface="+mn-lt"/>
              <a:cs typeface="Times New Roman" panose="02020603050405020304" pitchFamily="18" charset="0"/>
            </a:endParaRPr>
          </a:p>
          <a:p>
            <a:r>
              <a:rPr lang="bg-BG" sz="1600" b="1" dirty="0">
                <a:latin typeface="+mn-lt"/>
                <a:cs typeface="Times New Roman" panose="02020603050405020304" pitchFamily="18" charset="0"/>
              </a:rPr>
              <a:t>г) ВЕРОЯТНО НЕВЯРНО</a:t>
            </a:r>
            <a:r>
              <a:rPr lang="bg-BG" sz="1600" dirty="0">
                <a:latin typeface="+mn-lt"/>
                <a:cs typeface="Times New Roman" panose="02020603050405020304" pitchFamily="18" charset="0"/>
              </a:rPr>
              <a:t> (изводът изглежда по-скоро неверен, но липсват преки доказателства за това)</a:t>
            </a:r>
            <a:endParaRPr lang="en-US" sz="1600" dirty="0">
              <a:latin typeface="+mn-lt"/>
              <a:cs typeface="Times New Roman" panose="02020603050405020304" pitchFamily="18" charset="0"/>
            </a:endParaRPr>
          </a:p>
          <a:p>
            <a:r>
              <a:rPr lang="bg-BG" sz="1600" b="1" dirty="0">
                <a:latin typeface="+mn-lt"/>
                <a:cs typeface="Times New Roman" panose="02020603050405020304" pitchFamily="18" charset="0"/>
              </a:rPr>
              <a:t>д) НЕВЯРНО</a:t>
            </a:r>
            <a:r>
              <a:rPr lang="bg-BG" sz="1600" dirty="0">
                <a:latin typeface="+mn-lt"/>
                <a:cs typeface="Times New Roman" panose="02020603050405020304" pitchFamily="18" charset="0"/>
              </a:rPr>
              <a:t> (изводът противоречи на изложени факти)</a:t>
            </a:r>
            <a:endParaRPr lang="bg-BG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92163"/>
          </a:xfrm>
        </p:spPr>
        <p:txBody>
          <a:bodyPr/>
          <a:lstStyle/>
          <a:p>
            <a:pPr algn="ctr" eaLnBrk="1" hangingPunct="1"/>
            <a:r>
              <a:rPr lang="bg-BG" sz="3200" dirty="0" smtClean="0"/>
              <a:t>Анализ на числова информация</a:t>
            </a:r>
            <a:endParaRPr lang="en-US" sz="3200" dirty="0" smtClean="0"/>
          </a:p>
        </p:txBody>
      </p:sp>
      <p:sp>
        <p:nvSpPr>
          <p:cNvPr id="73731" name="TextBox 3"/>
          <p:cNvSpPr txBox="1">
            <a:spLocks noChangeArrowheads="1"/>
          </p:cNvSpPr>
          <p:nvPr/>
        </p:nvSpPr>
        <p:spPr bwMode="auto">
          <a:xfrm>
            <a:off x="1828800" y="4572000"/>
            <a:ext cx="4343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bg-BG" sz="1600" b="1"/>
              <a:t>Ако някой продаде 3200 акции на </a:t>
            </a:r>
            <a:r>
              <a:rPr lang="en-US" sz="1600" b="1"/>
              <a:t>Percel</a:t>
            </a:r>
            <a:r>
              <a:rPr lang="bg-BG" sz="1600" b="1"/>
              <a:t>-</a:t>
            </a:r>
            <a:r>
              <a:rPr lang="en-US" sz="1600" b="1"/>
              <a:t>Streman</a:t>
            </a:r>
            <a:r>
              <a:rPr lang="bg-BG" sz="1600" b="1"/>
              <a:t>, приблизително колко акции на </a:t>
            </a:r>
            <a:r>
              <a:rPr lang="en-US" sz="1600" b="1"/>
              <a:t>Amorela </a:t>
            </a:r>
            <a:r>
              <a:rPr lang="bg-BG" sz="1600" b="1"/>
              <a:t>може да купи с парите?</a:t>
            </a:r>
          </a:p>
          <a:p>
            <a:pPr eaLnBrk="1" hangingPunct="1"/>
            <a:r>
              <a:rPr lang="bg-BG" sz="1600"/>
              <a:t>А. 7456</a:t>
            </a:r>
            <a:endParaRPr lang="en-US" sz="1600"/>
          </a:p>
          <a:p>
            <a:pPr eaLnBrk="1" hangingPunct="1"/>
            <a:r>
              <a:rPr lang="bg-BG" sz="1600"/>
              <a:t>Б. 6173</a:t>
            </a:r>
            <a:endParaRPr lang="en-US" sz="1600"/>
          </a:p>
          <a:p>
            <a:pPr eaLnBrk="1" hangingPunct="1"/>
            <a:r>
              <a:rPr lang="bg-BG" sz="1600"/>
              <a:t>В. 5211</a:t>
            </a:r>
            <a:endParaRPr lang="en-US" sz="1600"/>
          </a:p>
          <a:p>
            <a:pPr eaLnBrk="1" hangingPunct="1"/>
            <a:r>
              <a:rPr lang="bg-BG" sz="1600"/>
              <a:t>Г. 4980</a:t>
            </a:r>
            <a:endParaRPr lang="en-US" b="1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828800" y="798513"/>
          <a:ext cx="8388350" cy="3459164"/>
        </p:xfrm>
        <a:graphic>
          <a:graphicData uri="http://schemas.openxmlformats.org/drawingml/2006/table">
            <a:tbl>
              <a:tblPr/>
              <a:tblGrid>
                <a:gridCol w="2105914"/>
                <a:gridCol w="1417475"/>
                <a:gridCol w="1419241"/>
                <a:gridCol w="1193292"/>
                <a:gridCol w="1195059"/>
                <a:gridCol w="1057369"/>
              </a:tblGrid>
              <a:tr h="3095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885" marR="6688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BE97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Компании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885" marR="6688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BE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557152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885" marR="6688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Percel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Streeman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885" marR="6688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NiagaraGroup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-America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885" marR="6688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Gouing-Hiang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885" marR="6688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BretaGroup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885" marR="6688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Amorela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885" marR="6688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DE8"/>
                    </a:solidFill>
                  </a:tcPr>
                </a:tc>
              </a:tr>
              <a:tr h="309530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PERST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885" marR="6688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NIGR-AM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885" marR="6688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GOHG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885" marR="6688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BR-GR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885" marR="6688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AMOR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885" marR="6688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DE8"/>
                    </a:solidFill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Приходи (млн. долари)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885" marR="6688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885" marR="6688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160.2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885" marR="6688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23.4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885" marR="6688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885" marR="6688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885" marR="6688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</a:tr>
              <a:tr h="3095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Печалба (млн. долари)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885" marR="6688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885" marR="6688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-21.7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885" marR="6688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885" marR="6688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885" marR="6688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885" marR="6688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Активи (млн. долари)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885" marR="6688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35.6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885" marR="6688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885" marR="6688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112.8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885" marR="6688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885" marR="6688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23.4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885" marR="6688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</a:tr>
              <a:tr h="3095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Дълг (млн. долари)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885" marR="6688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885" marR="6688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325.9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885" marR="6688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32.4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885" marR="6688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885" marR="6688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885" marR="6688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1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Средна цена на акция (долари)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885" marR="6688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885" marR="6688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885" marR="6688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885" marR="6688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885" marR="6688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885" marR="6688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</a:tr>
              <a:tr h="3095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Брой акции (хиляди)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885" marR="6688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885" marR="6688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bg-BG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298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885" marR="6688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885" marR="6688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r>
                        <a:rPr kumimoji="0" 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885" marR="6688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r>
                        <a:rPr kumimoji="0" lang="bg-BG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885" marR="66885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3799" name="Rectangle 1"/>
          <p:cNvSpPr>
            <a:spLocks noChangeArrowheads="1"/>
          </p:cNvSpPr>
          <p:nvPr/>
        </p:nvSpPr>
        <p:spPr bwMode="auto">
          <a:xfrm>
            <a:off x="6477000" y="4572000"/>
            <a:ext cx="40386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bg-BG" sz="1600" b="1">
                <a:ea typeface="Calibri" panose="020F0502020204030204" pitchFamily="34" charset="0"/>
                <a:cs typeface="Times New Roman" panose="02020603050405020304" pitchFamily="18" charset="0"/>
              </a:rPr>
              <a:t>Коя компания има най-добро съотношение активи-приходи?</a:t>
            </a:r>
          </a:p>
          <a:p>
            <a:pPr eaLnBrk="1" hangingPunct="1"/>
            <a:endParaRPr lang="en-US" sz="16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bg-BG" sz="1600">
                <a:ea typeface="Calibri" panose="020F0502020204030204" pitchFamily="34" charset="0"/>
                <a:cs typeface="Times New Roman" panose="02020603050405020304" pitchFamily="18" charset="0"/>
              </a:rPr>
              <a:t>А.</a:t>
            </a:r>
            <a:r>
              <a:rPr lang="en-US" sz="1600">
                <a:ea typeface="Calibri" panose="020F0502020204030204" pitchFamily="34" charset="0"/>
                <a:cs typeface="Times New Roman" panose="02020603050405020304" pitchFamily="18" charset="0"/>
              </a:rPr>
              <a:t>Amorela</a:t>
            </a:r>
          </a:p>
          <a:p>
            <a:r>
              <a:rPr lang="bg-BG" sz="1600">
                <a:ea typeface="Calibri" panose="020F0502020204030204" pitchFamily="34" charset="0"/>
                <a:cs typeface="Times New Roman" panose="02020603050405020304" pitchFamily="18" charset="0"/>
              </a:rPr>
              <a:t>Б.</a:t>
            </a:r>
            <a:r>
              <a:rPr lang="en-US" sz="1600">
                <a:ea typeface="Calibri" panose="020F0502020204030204" pitchFamily="34" charset="0"/>
                <a:cs typeface="Times New Roman" panose="02020603050405020304" pitchFamily="18" charset="0"/>
              </a:rPr>
              <a:t> Percel-Streeman</a:t>
            </a:r>
          </a:p>
          <a:p>
            <a:r>
              <a:rPr lang="bg-BG" sz="1600">
                <a:ea typeface="Calibri" panose="020F0502020204030204" pitchFamily="34" charset="0"/>
                <a:cs typeface="Times New Roman" panose="02020603050405020304" pitchFamily="18" charset="0"/>
              </a:rPr>
              <a:t>В. </a:t>
            </a:r>
            <a:r>
              <a:rPr lang="en-US" sz="1600">
                <a:ea typeface="Calibri" panose="020F0502020204030204" pitchFamily="34" charset="0"/>
                <a:cs typeface="Times New Roman" panose="02020603050405020304" pitchFamily="18" charset="0"/>
              </a:rPr>
              <a:t>BretaGroup</a:t>
            </a:r>
          </a:p>
          <a:p>
            <a:r>
              <a:rPr lang="bg-BG" sz="1600">
                <a:ea typeface="Calibri" panose="020F0502020204030204" pitchFamily="34" charset="0"/>
                <a:cs typeface="Times New Roman" panose="02020603050405020304" pitchFamily="18" charset="0"/>
              </a:rPr>
              <a:t>Г.</a:t>
            </a:r>
            <a:r>
              <a:rPr lang="en-US" sz="1600">
                <a:ea typeface="Calibri" panose="020F0502020204030204" pitchFamily="34" charset="0"/>
                <a:cs typeface="Times New Roman" panose="02020603050405020304" pitchFamily="18" charset="0"/>
              </a:rPr>
              <a:t>NiagaraGroup-America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2046513" y="0"/>
            <a:ext cx="9269186" cy="792163"/>
          </a:xfrm>
        </p:spPr>
        <p:txBody>
          <a:bodyPr/>
          <a:lstStyle/>
          <a:p>
            <a:pPr eaLnBrk="1" hangingPunct="1"/>
            <a:r>
              <a:rPr lang="bg-BG" sz="3200" dirty="0" smtClean="0"/>
              <a:t>Логически анализ – информационни технологии</a:t>
            </a:r>
            <a:endParaRPr lang="en-US" sz="3200" dirty="0" smtClean="0"/>
          </a:p>
        </p:txBody>
      </p:sp>
      <p:pic>
        <p:nvPicPr>
          <p:cNvPr id="74755" name="Picture 50" descr="Task 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264" y="595214"/>
            <a:ext cx="7694490" cy="6246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2046513" y="0"/>
            <a:ext cx="9269186" cy="792163"/>
          </a:xfrm>
        </p:spPr>
        <p:txBody>
          <a:bodyPr/>
          <a:lstStyle/>
          <a:p>
            <a:pPr eaLnBrk="1" hangingPunct="1"/>
            <a:r>
              <a:rPr lang="bg-BG" sz="3200" dirty="0" smtClean="0"/>
              <a:t>Логически анализ – инженерни науки</a:t>
            </a:r>
            <a:endParaRPr lang="en-US" sz="3200" dirty="0" smtClean="0"/>
          </a:p>
        </p:txBody>
      </p:sp>
      <p:sp>
        <p:nvSpPr>
          <p:cNvPr id="35904" name="Text Box 64"/>
          <p:cNvSpPr txBox="1">
            <a:spLocks noChangeArrowheads="1"/>
          </p:cNvSpPr>
          <p:nvPr/>
        </p:nvSpPr>
        <p:spPr bwMode="auto">
          <a:xfrm>
            <a:off x="7151913" y="1425847"/>
            <a:ext cx="4320845" cy="342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bg-BG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Ако движението започне в ос 1 в указаната посока кое от следните твърдения ще бъде вярно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A. </a:t>
            </a:r>
            <a:r>
              <a:rPr kumimoji="0" lang="bg-BG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Ос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 4 </a:t>
            </a:r>
            <a:r>
              <a:rPr kumimoji="0" lang="bg-BG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ще се върти по-бързо от оси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 2 </a:t>
            </a:r>
            <a:r>
              <a:rPr kumimoji="0" lang="bg-BG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и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 3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bg-BG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Б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. </a:t>
            </a:r>
            <a:r>
              <a:rPr kumimoji="0" lang="bg-BG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Ос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 2 </a:t>
            </a:r>
            <a:r>
              <a:rPr kumimoji="0" lang="bg-BG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ще се върти по-бързо от ос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 3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bg-BG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В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.</a:t>
            </a:r>
            <a:r>
              <a:rPr kumimoji="0" lang="bg-BG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 Четирите оси ще се въртят в една и съща посока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 </a:t>
            </a:r>
            <a:endParaRPr kumimoji="0" lang="bg-BG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bg-BG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Г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. </a:t>
            </a:r>
            <a:r>
              <a:rPr kumimoji="0" lang="bg-BG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Ос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 4 </a:t>
            </a:r>
            <a:r>
              <a:rPr kumimoji="0" lang="bg-BG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ще се върти в посока обратна на часовниковата стрелка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grpSp>
        <p:nvGrpSpPr>
          <p:cNvPr id="35905" name="Group 65"/>
          <p:cNvGrpSpPr>
            <a:grpSpLocks/>
          </p:cNvGrpSpPr>
          <p:nvPr/>
        </p:nvGrpSpPr>
        <p:grpSpPr bwMode="auto">
          <a:xfrm>
            <a:off x="1507713" y="1254032"/>
            <a:ext cx="5317629" cy="4983482"/>
            <a:chOff x="3218" y="10592"/>
            <a:chExt cx="6663" cy="5541"/>
          </a:xfrm>
        </p:grpSpPr>
        <p:sp>
          <p:nvSpPr>
            <p:cNvPr id="35906" name="Freeform 66"/>
            <p:cNvSpPr>
              <a:spLocks/>
            </p:cNvSpPr>
            <p:nvPr/>
          </p:nvSpPr>
          <p:spPr bwMode="auto">
            <a:xfrm flipH="1">
              <a:off x="3902" y="14572"/>
              <a:ext cx="572" cy="1172"/>
            </a:xfrm>
            <a:custGeom>
              <a:avLst/>
              <a:gdLst/>
              <a:ahLst/>
              <a:cxnLst>
                <a:cxn ang="0">
                  <a:pos x="446" y="6"/>
                </a:cxn>
                <a:cxn ang="0">
                  <a:pos x="399" y="21"/>
                </a:cxn>
                <a:cxn ang="0">
                  <a:pos x="355" y="48"/>
                </a:cxn>
                <a:cxn ang="0">
                  <a:pos x="288" y="104"/>
                </a:cxn>
                <a:cxn ang="0">
                  <a:pos x="248" y="152"/>
                </a:cxn>
                <a:cxn ang="0">
                  <a:pos x="207" y="211"/>
                </a:cxn>
                <a:cxn ang="0">
                  <a:pos x="171" y="277"/>
                </a:cxn>
                <a:cxn ang="0">
                  <a:pos x="137" y="352"/>
                </a:cxn>
                <a:cxn ang="0">
                  <a:pos x="107" y="431"/>
                </a:cxn>
                <a:cxn ang="0">
                  <a:pos x="78" y="520"/>
                </a:cxn>
                <a:cxn ang="0">
                  <a:pos x="54" y="613"/>
                </a:cxn>
                <a:cxn ang="0">
                  <a:pos x="36" y="709"/>
                </a:cxn>
                <a:cxn ang="0">
                  <a:pos x="21" y="810"/>
                </a:cxn>
                <a:cxn ang="0">
                  <a:pos x="9" y="914"/>
                </a:cxn>
                <a:cxn ang="0">
                  <a:pos x="3" y="1037"/>
                </a:cxn>
                <a:cxn ang="0">
                  <a:pos x="6" y="1306"/>
                </a:cxn>
                <a:cxn ang="0">
                  <a:pos x="15" y="1411"/>
                </a:cxn>
                <a:cxn ang="0">
                  <a:pos x="28" y="1513"/>
                </a:cxn>
                <a:cxn ang="0">
                  <a:pos x="47" y="1612"/>
                </a:cxn>
                <a:cxn ang="0">
                  <a:pos x="66" y="1707"/>
                </a:cxn>
                <a:cxn ang="0">
                  <a:pos x="93" y="1797"/>
                </a:cxn>
                <a:cxn ang="0">
                  <a:pos x="121" y="1881"/>
                </a:cxn>
                <a:cxn ang="0">
                  <a:pos x="153" y="1958"/>
                </a:cxn>
                <a:cxn ang="0">
                  <a:pos x="189" y="2027"/>
                </a:cxn>
                <a:cxn ang="0">
                  <a:pos x="228" y="2090"/>
                </a:cxn>
                <a:cxn ang="0">
                  <a:pos x="269" y="2144"/>
                </a:cxn>
                <a:cxn ang="0">
                  <a:pos x="332" y="2206"/>
                </a:cxn>
                <a:cxn ang="0">
                  <a:pos x="377" y="2239"/>
                </a:cxn>
                <a:cxn ang="0">
                  <a:pos x="424" y="2258"/>
                </a:cxn>
                <a:cxn ang="0">
                  <a:pos x="470" y="2269"/>
                </a:cxn>
                <a:cxn ang="0">
                  <a:pos x="954" y="2269"/>
                </a:cxn>
                <a:cxn ang="0">
                  <a:pos x="907" y="2255"/>
                </a:cxn>
                <a:cxn ang="0">
                  <a:pos x="861" y="2233"/>
                </a:cxn>
                <a:cxn ang="0">
                  <a:pos x="816" y="2200"/>
                </a:cxn>
                <a:cxn ang="0">
                  <a:pos x="751" y="2134"/>
                </a:cxn>
                <a:cxn ang="0">
                  <a:pos x="712" y="2079"/>
                </a:cxn>
                <a:cxn ang="0">
                  <a:pos x="675" y="2015"/>
                </a:cxn>
                <a:cxn ang="0">
                  <a:pos x="639" y="1944"/>
                </a:cxn>
                <a:cxn ang="0">
                  <a:pos x="609" y="1865"/>
                </a:cxn>
                <a:cxn ang="0">
                  <a:pos x="578" y="1780"/>
                </a:cxn>
                <a:cxn ang="0">
                  <a:pos x="554" y="1690"/>
                </a:cxn>
                <a:cxn ang="0">
                  <a:pos x="535" y="1594"/>
                </a:cxn>
                <a:cxn ang="0">
                  <a:pos x="517" y="1495"/>
                </a:cxn>
                <a:cxn ang="0">
                  <a:pos x="503" y="1390"/>
                </a:cxn>
                <a:cxn ang="0">
                  <a:pos x="496" y="1286"/>
                </a:cxn>
                <a:cxn ang="0">
                  <a:pos x="494" y="1001"/>
                </a:cxn>
                <a:cxn ang="0">
                  <a:pos x="502" y="894"/>
                </a:cxn>
                <a:cxn ang="0">
                  <a:pos x="514" y="792"/>
                </a:cxn>
                <a:cxn ang="0">
                  <a:pos x="530" y="691"/>
                </a:cxn>
                <a:cxn ang="0">
                  <a:pos x="550" y="595"/>
                </a:cxn>
                <a:cxn ang="0">
                  <a:pos x="574" y="502"/>
                </a:cxn>
                <a:cxn ang="0">
                  <a:pos x="603" y="418"/>
                </a:cxn>
                <a:cxn ang="0">
                  <a:pos x="635" y="338"/>
                </a:cxn>
                <a:cxn ang="0">
                  <a:pos x="669" y="265"/>
                </a:cxn>
                <a:cxn ang="0">
                  <a:pos x="708" y="201"/>
                </a:cxn>
                <a:cxn ang="0">
                  <a:pos x="745" y="144"/>
                </a:cxn>
                <a:cxn ang="0">
                  <a:pos x="810" y="77"/>
                </a:cxn>
                <a:cxn ang="0">
                  <a:pos x="855" y="42"/>
                </a:cxn>
                <a:cxn ang="0">
                  <a:pos x="901" y="18"/>
                </a:cxn>
                <a:cxn ang="0">
                  <a:pos x="948" y="3"/>
                </a:cxn>
              </a:cxnLst>
              <a:rect l="0" t="0" r="r" b="b"/>
              <a:pathLst>
                <a:path w="996" h="2270">
                  <a:moveTo>
                    <a:pt x="503" y="0"/>
                  </a:moveTo>
                  <a:lnTo>
                    <a:pt x="478" y="0"/>
                  </a:lnTo>
                  <a:lnTo>
                    <a:pt x="470" y="2"/>
                  </a:lnTo>
                  <a:lnTo>
                    <a:pt x="461" y="2"/>
                  </a:lnTo>
                  <a:lnTo>
                    <a:pt x="454" y="3"/>
                  </a:lnTo>
                  <a:lnTo>
                    <a:pt x="446" y="6"/>
                  </a:lnTo>
                  <a:lnTo>
                    <a:pt x="440" y="8"/>
                  </a:lnTo>
                  <a:lnTo>
                    <a:pt x="431" y="9"/>
                  </a:lnTo>
                  <a:lnTo>
                    <a:pt x="424" y="12"/>
                  </a:lnTo>
                  <a:lnTo>
                    <a:pt x="415" y="15"/>
                  </a:lnTo>
                  <a:lnTo>
                    <a:pt x="407" y="18"/>
                  </a:lnTo>
                  <a:lnTo>
                    <a:pt x="399" y="21"/>
                  </a:lnTo>
                  <a:lnTo>
                    <a:pt x="393" y="26"/>
                  </a:lnTo>
                  <a:lnTo>
                    <a:pt x="385" y="27"/>
                  </a:lnTo>
                  <a:lnTo>
                    <a:pt x="377" y="33"/>
                  </a:lnTo>
                  <a:lnTo>
                    <a:pt x="369" y="38"/>
                  </a:lnTo>
                  <a:lnTo>
                    <a:pt x="361" y="42"/>
                  </a:lnTo>
                  <a:lnTo>
                    <a:pt x="355" y="48"/>
                  </a:lnTo>
                  <a:lnTo>
                    <a:pt x="347" y="51"/>
                  </a:lnTo>
                  <a:lnTo>
                    <a:pt x="338" y="59"/>
                  </a:lnTo>
                  <a:lnTo>
                    <a:pt x="332" y="65"/>
                  </a:lnTo>
                  <a:lnTo>
                    <a:pt x="325" y="71"/>
                  </a:lnTo>
                  <a:lnTo>
                    <a:pt x="317" y="77"/>
                  </a:lnTo>
                  <a:lnTo>
                    <a:pt x="288" y="104"/>
                  </a:lnTo>
                  <a:lnTo>
                    <a:pt x="282" y="113"/>
                  </a:lnTo>
                  <a:lnTo>
                    <a:pt x="275" y="120"/>
                  </a:lnTo>
                  <a:lnTo>
                    <a:pt x="269" y="128"/>
                  </a:lnTo>
                  <a:lnTo>
                    <a:pt x="260" y="137"/>
                  </a:lnTo>
                  <a:lnTo>
                    <a:pt x="254" y="144"/>
                  </a:lnTo>
                  <a:lnTo>
                    <a:pt x="248" y="152"/>
                  </a:lnTo>
                  <a:lnTo>
                    <a:pt x="240" y="162"/>
                  </a:lnTo>
                  <a:lnTo>
                    <a:pt x="234" y="173"/>
                  </a:lnTo>
                  <a:lnTo>
                    <a:pt x="228" y="180"/>
                  </a:lnTo>
                  <a:lnTo>
                    <a:pt x="219" y="191"/>
                  </a:lnTo>
                  <a:lnTo>
                    <a:pt x="213" y="201"/>
                  </a:lnTo>
                  <a:lnTo>
                    <a:pt x="207" y="211"/>
                  </a:lnTo>
                  <a:lnTo>
                    <a:pt x="201" y="223"/>
                  </a:lnTo>
                  <a:lnTo>
                    <a:pt x="195" y="233"/>
                  </a:lnTo>
                  <a:lnTo>
                    <a:pt x="189" y="243"/>
                  </a:lnTo>
                  <a:lnTo>
                    <a:pt x="183" y="255"/>
                  </a:lnTo>
                  <a:lnTo>
                    <a:pt x="177" y="267"/>
                  </a:lnTo>
                  <a:lnTo>
                    <a:pt x="171" y="277"/>
                  </a:lnTo>
                  <a:lnTo>
                    <a:pt x="165" y="289"/>
                  </a:lnTo>
                  <a:lnTo>
                    <a:pt x="159" y="301"/>
                  </a:lnTo>
                  <a:lnTo>
                    <a:pt x="153" y="314"/>
                  </a:lnTo>
                  <a:lnTo>
                    <a:pt x="147" y="326"/>
                  </a:lnTo>
                  <a:lnTo>
                    <a:pt x="143" y="340"/>
                  </a:lnTo>
                  <a:lnTo>
                    <a:pt x="137" y="352"/>
                  </a:lnTo>
                  <a:lnTo>
                    <a:pt x="131" y="365"/>
                  </a:lnTo>
                  <a:lnTo>
                    <a:pt x="127" y="377"/>
                  </a:lnTo>
                  <a:lnTo>
                    <a:pt x="121" y="392"/>
                  </a:lnTo>
                  <a:lnTo>
                    <a:pt x="117" y="406"/>
                  </a:lnTo>
                  <a:lnTo>
                    <a:pt x="111" y="418"/>
                  </a:lnTo>
                  <a:lnTo>
                    <a:pt x="107" y="431"/>
                  </a:lnTo>
                  <a:lnTo>
                    <a:pt x="101" y="446"/>
                  </a:lnTo>
                  <a:lnTo>
                    <a:pt x="97" y="460"/>
                  </a:lnTo>
                  <a:lnTo>
                    <a:pt x="93" y="476"/>
                  </a:lnTo>
                  <a:lnTo>
                    <a:pt x="87" y="490"/>
                  </a:lnTo>
                  <a:lnTo>
                    <a:pt x="83" y="505"/>
                  </a:lnTo>
                  <a:lnTo>
                    <a:pt x="78" y="520"/>
                  </a:lnTo>
                  <a:lnTo>
                    <a:pt x="75" y="535"/>
                  </a:lnTo>
                  <a:lnTo>
                    <a:pt x="71" y="550"/>
                  </a:lnTo>
                  <a:lnTo>
                    <a:pt x="66" y="565"/>
                  </a:lnTo>
                  <a:lnTo>
                    <a:pt x="63" y="580"/>
                  </a:lnTo>
                  <a:lnTo>
                    <a:pt x="59" y="597"/>
                  </a:lnTo>
                  <a:lnTo>
                    <a:pt x="54" y="613"/>
                  </a:lnTo>
                  <a:lnTo>
                    <a:pt x="53" y="628"/>
                  </a:lnTo>
                  <a:lnTo>
                    <a:pt x="48" y="645"/>
                  </a:lnTo>
                  <a:lnTo>
                    <a:pt x="45" y="661"/>
                  </a:lnTo>
                  <a:lnTo>
                    <a:pt x="42" y="676"/>
                  </a:lnTo>
                  <a:lnTo>
                    <a:pt x="39" y="693"/>
                  </a:lnTo>
                  <a:lnTo>
                    <a:pt x="36" y="709"/>
                  </a:lnTo>
                  <a:lnTo>
                    <a:pt x="33" y="726"/>
                  </a:lnTo>
                  <a:lnTo>
                    <a:pt x="30" y="744"/>
                  </a:lnTo>
                  <a:lnTo>
                    <a:pt x="28" y="759"/>
                  </a:lnTo>
                  <a:lnTo>
                    <a:pt x="24" y="775"/>
                  </a:lnTo>
                  <a:lnTo>
                    <a:pt x="22" y="793"/>
                  </a:lnTo>
                  <a:lnTo>
                    <a:pt x="21" y="810"/>
                  </a:lnTo>
                  <a:lnTo>
                    <a:pt x="18" y="828"/>
                  </a:lnTo>
                  <a:lnTo>
                    <a:pt x="16" y="844"/>
                  </a:lnTo>
                  <a:lnTo>
                    <a:pt x="15" y="862"/>
                  </a:lnTo>
                  <a:lnTo>
                    <a:pt x="12" y="880"/>
                  </a:lnTo>
                  <a:lnTo>
                    <a:pt x="10" y="896"/>
                  </a:lnTo>
                  <a:lnTo>
                    <a:pt x="9" y="914"/>
                  </a:lnTo>
                  <a:lnTo>
                    <a:pt x="9" y="932"/>
                  </a:lnTo>
                  <a:lnTo>
                    <a:pt x="6" y="948"/>
                  </a:lnTo>
                  <a:lnTo>
                    <a:pt x="4" y="966"/>
                  </a:lnTo>
                  <a:lnTo>
                    <a:pt x="4" y="984"/>
                  </a:lnTo>
                  <a:lnTo>
                    <a:pt x="3" y="1002"/>
                  </a:lnTo>
                  <a:lnTo>
                    <a:pt x="3" y="1037"/>
                  </a:lnTo>
                  <a:lnTo>
                    <a:pt x="0" y="1055"/>
                  </a:lnTo>
                  <a:lnTo>
                    <a:pt x="0" y="1217"/>
                  </a:lnTo>
                  <a:lnTo>
                    <a:pt x="3" y="1234"/>
                  </a:lnTo>
                  <a:lnTo>
                    <a:pt x="3" y="1270"/>
                  </a:lnTo>
                  <a:lnTo>
                    <a:pt x="4" y="1288"/>
                  </a:lnTo>
                  <a:lnTo>
                    <a:pt x="6" y="1306"/>
                  </a:lnTo>
                  <a:lnTo>
                    <a:pt x="6" y="1322"/>
                  </a:lnTo>
                  <a:lnTo>
                    <a:pt x="9" y="1340"/>
                  </a:lnTo>
                  <a:lnTo>
                    <a:pt x="10" y="1358"/>
                  </a:lnTo>
                  <a:lnTo>
                    <a:pt x="10" y="1376"/>
                  </a:lnTo>
                  <a:lnTo>
                    <a:pt x="12" y="1393"/>
                  </a:lnTo>
                  <a:lnTo>
                    <a:pt x="15" y="1411"/>
                  </a:lnTo>
                  <a:lnTo>
                    <a:pt x="16" y="1429"/>
                  </a:lnTo>
                  <a:lnTo>
                    <a:pt x="18" y="1444"/>
                  </a:lnTo>
                  <a:lnTo>
                    <a:pt x="21" y="1463"/>
                  </a:lnTo>
                  <a:lnTo>
                    <a:pt x="22" y="1479"/>
                  </a:lnTo>
                  <a:lnTo>
                    <a:pt x="27" y="1497"/>
                  </a:lnTo>
                  <a:lnTo>
                    <a:pt x="28" y="1513"/>
                  </a:lnTo>
                  <a:lnTo>
                    <a:pt x="30" y="1529"/>
                  </a:lnTo>
                  <a:lnTo>
                    <a:pt x="33" y="1547"/>
                  </a:lnTo>
                  <a:lnTo>
                    <a:pt x="36" y="1563"/>
                  </a:lnTo>
                  <a:lnTo>
                    <a:pt x="39" y="1579"/>
                  </a:lnTo>
                  <a:lnTo>
                    <a:pt x="42" y="1596"/>
                  </a:lnTo>
                  <a:lnTo>
                    <a:pt x="47" y="1612"/>
                  </a:lnTo>
                  <a:lnTo>
                    <a:pt x="48" y="1627"/>
                  </a:lnTo>
                  <a:lnTo>
                    <a:pt x="53" y="1644"/>
                  </a:lnTo>
                  <a:lnTo>
                    <a:pt x="57" y="1660"/>
                  </a:lnTo>
                  <a:lnTo>
                    <a:pt x="59" y="1675"/>
                  </a:lnTo>
                  <a:lnTo>
                    <a:pt x="63" y="1692"/>
                  </a:lnTo>
                  <a:lnTo>
                    <a:pt x="66" y="1707"/>
                  </a:lnTo>
                  <a:lnTo>
                    <a:pt x="71" y="1722"/>
                  </a:lnTo>
                  <a:lnTo>
                    <a:pt x="75" y="1738"/>
                  </a:lnTo>
                  <a:lnTo>
                    <a:pt x="78" y="1752"/>
                  </a:lnTo>
                  <a:lnTo>
                    <a:pt x="83" y="1768"/>
                  </a:lnTo>
                  <a:lnTo>
                    <a:pt x="89" y="1782"/>
                  </a:lnTo>
                  <a:lnTo>
                    <a:pt x="93" y="1797"/>
                  </a:lnTo>
                  <a:lnTo>
                    <a:pt x="97" y="1810"/>
                  </a:lnTo>
                  <a:lnTo>
                    <a:pt x="103" y="1824"/>
                  </a:lnTo>
                  <a:lnTo>
                    <a:pt x="107" y="1839"/>
                  </a:lnTo>
                  <a:lnTo>
                    <a:pt x="111" y="1853"/>
                  </a:lnTo>
                  <a:lnTo>
                    <a:pt x="117" y="1866"/>
                  </a:lnTo>
                  <a:lnTo>
                    <a:pt x="121" y="1881"/>
                  </a:lnTo>
                  <a:lnTo>
                    <a:pt x="127" y="1895"/>
                  </a:lnTo>
                  <a:lnTo>
                    <a:pt x="133" y="1907"/>
                  </a:lnTo>
                  <a:lnTo>
                    <a:pt x="137" y="1920"/>
                  </a:lnTo>
                  <a:lnTo>
                    <a:pt x="143" y="1932"/>
                  </a:lnTo>
                  <a:lnTo>
                    <a:pt x="149" y="1944"/>
                  </a:lnTo>
                  <a:lnTo>
                    <a:pt x="153" y="1958"/>
                  </a:lnTo>
                  <a:lnTo>
                    <a:pt x="159" y="1970"/>
                  </a:lnTo>
                  <a:lnTo>
                    <a:pt x="165" y="1982"/>
                  </a:lnTo>
                  <a:lnTo>
                    <a:pt x="171" y="1994"/>
                  </a:lnTo>
                  <a:lnTo>
                    <a:pt x="177" y="2006"/>
                  </a:lnTo>
                  <a:lnTo>
                    <a:pt x="183" y="2018"/>
                  </a:lnTo>
                  <a:lnTo>
                    <a:pt x="189" y="2027"/>
                  </a:lnTo>
                  <a:lnTo>
                    <a:pt x="195" y="2039"/>
                  </a:lnTo>
                  <a:lnTo>
                    <a:pt x="201" y="2049"/>
                  </a:lnTo>
                  <a:lnTo>
                    <a:pt x="207" y="2060"/>
                  </a:lnTo>
                  <a:lnTo>
                    <a:pt x="216" y="2069"/>
                  </a:lnTo>
                  <a:lnTo>
                    <a:pt x="222" y="2079"/>
                  </a:lnTo>
                  <a:lnTo>
                    <a:pt x="228" y="2090"/>
                  </a:lnTo>
                  <a:lnTo>
                    <a:pt x="234" y="2100"/>
                  </a:lnTo>
                  <a:lnTo>
                    <a:pt x="242" y="2110"/>
                  </a:lnTo>
                  <a:lnTo>
                    <a:pt x="248" y="2118"/>
                  </a:lnTo>
                  <a:lnTo>
                    <a:pt x="254" y="2126"/>
                  </a:lnTo>
                  <a:lnTo>
                    <a:pt x="263" y="2136"/>
                  </a:lnTo>
                  <a:lnTo>
                    <a:pt x="269" y="2144"/>
                  </a:lnTo>
                  <a:lnTo>
                    <a:pt x="276" y="2152"/>
                  </a:lnTo>
                  <a:lnTo>
                    <a:pt x="282" y="2160"/>
                  </a:lnTo>
                  <a:lnTo>
                    <a:pt x="311" y="2188"/>
                  </a:lnTo>
                  <a:lnTo>
                    <a:pt x="318" y="2194"/>
                  </a:lnTo>
                  <a:lnTo>
                    <a:pt x="325" y="2200"/>
                  </a:lnTo>
                  <a:lnTo>
                    <a:pt x="332" y="2206"/>
                  </a:lnTo>
                  <a:lnTo>
                    <a:pt x="341" y="2213"/>
                  </a:lnTo>
                  <a:lnTo>
                    <a:pt x="347" y="2219"/>
                  </a:lnTo>
                  <a:lnTo>
                    <a:pt x="355" y="2225"/>
                  </a:lnTo>
                  <a:lnTo>
                    <a:pt x="363" y="2228"/>
                  </a:lnTo>
                  <a:lnTo>
                    <a:pt x="371" y="2233"/>
                  </a:lnTo>
                  <a:lnTo>
                    <a:pt x="377" y="2239"/>
                  </a:lnTo>
                  <a:lnTo>
                    <a:pt x="385" y="2243"/>
                  </a:lnTo>
                  <a:lnTo>
                    <a:pt x="393" y="2246"/>
                  </a:lnTo>
                  <a:lnTo>
                    <a:pt x="401" y="2249"/>
                  </a:lnTo>
                  <a:lnTo>
                    <a:pt x="409" y="2252"/>
                  </a:lnTo>
                  <a:lnTo>
                    <a:pt x="415" y="2257"/>
                  </a:lnTo>
                  <a:lnTo>
                    <a:pt x="424" y="2258"/>
                  </a:lnTo>
                  <a:lnTo>
                    <a:pt x="431" y="2261"/>
                  </a:lnTo>
                  <a:lnTo>
                    <a:pt x="440" y="2263"/>
                  </a:lnTo>
                  <a:lnTo>
                    <a:pt x="448" y="2264"/>
                  </a:lnTo>
                  <a:lnTo>
                    <a:pt x="455" y="2267"/>
                  </a:lnTo>
                  <a:lnTo>
                    <a:pt x="464" y="2269"/>
                  </a:lnTo>
                  <a:lnTo>
                    <a:pt x="470" y="2269"/>
                  </a:lnTo>
                  <a:lnTo>
                    <a:pt x="478" y="2270"/>
                  </a:lnTo>
                  <a:lnTo>
                    <a:pt x="496" y="2270"/>
                  </a:lnTo>
                  <a:lnTo>
                    <a:pt x="987" y="2270"/>
                  </a:lnTo>
                  <a:lnTo>
                    <a:pt x="969" y="2270"/>
                  </a:lnTo>
                  <a:lnTo>
                    <a:pt x="961" y="2269"/>
                  </a:lnTo>
                  <a:lnTo>
                    <a:pt x="954" y="2269"/>
                  </a:lnTo>
                  <a:lnTo>
                    <a:pt x="945" y="2267"/>
                  </a:lnTo>
                  <a:lnTo>
                    <a:pt x="937" y="2264"/>
                  </a:lnTo>
                  <a:lnTo>
                    <a:pt x="931" y="2263"/>
                  </a:lnTo>
                  <a:lnTo>
                    <a:pt x="923" y="2261"/>
                  </a:lnTo>
                  <a:lnTo>
                    <a:pt x="915" y="2258"/>
                  </a:lnTo>
                  <a:lnTo>
                    <a:pt x="907" y="2255"/>
                  </a:lnTo>
                  <a:lnTo>
                    <a:pt x="899" y="2252"/>
                  </a:lnTo>
                  <a:lnTo>
                    <a:pt x="891" y="2249"/>
                  </a:lnTo>
                  <a:lnTo>
                    <a:pt x="885" y="2245"/>
                  </a:lnTo>
                  <a:lnTo>
                    <a:pt x="877" y="2243"/>
                  </a:lnTo>
                  <a:lnTo>
                    <a:pt x="868" y="2237"/>
                  </a:lnTo>
                  <a:lnTo>
                    <a:pt x="861" y="2233"/>
                  </a:lnTo>
                  <a:lnTo>
                    <a:pt x="852" y="2228"/>
                  </a:lnTo>
                  <a:lnTo>
                    <a:pt x="846" y="2222"/>
                  </a:lnTo>
                  <a:lnTo>
                    <a:pt x="838" y="2219"/>
                  </a:lnTo>
                  <a:lnTo>
                    <a:pt x="831" y="2213"/>
                  </a:lnTo>
                  <a:lnTo>
                    <a:pt x="825" y="2206"/>
                  </a:lnTo>
                  <a:lnTo>
                    <a:pt x="816" y="2200"/>
                  </a:lnTo>
                  <a:lnTo>
                    <a:pt x="808" y="2194"/>
                  </a:lnTo>
                  <a:lnTo>
                    <a:pt x="780" y="2166"/>
                  </a:lnTo>
                  <a:lnTo>
                    <a:pt x="774" y="2158"/>
                  </a:lnTo>
                  <a:lnTo>
                    <a:pt x="766" y="2150"/>
                  </a:lnTo>
                  <a:lnTo>
                    <a:pt x="760" y="2142"/>
                  </a:lnTo>
                  <a:lnTo>
                    <a:pt x="751" y="2134"/>
                  </a:lnTo>
                  <a:lnTo>
                    <a:pt x="745" y="2126"/>
                  </a:lnTo>
                  <a:lnTo>
                    <a:pt x="739" y="2118"/>
                  </a:lnTo>
                  <a:lnTo>
                    <a:pt x="732" y="2108"/>
                  </a:lnTo>
                  <a:lnTo>
                    <a:pt x="726" y="2098"/>
                  </a:lnTo>
                  <a:lnTo>
                    <a:pt x="720" y="2090"/>
                  </a:lnTo>
                  <a:lnTo>
                    <a:pt x="712" y="2079"/>
                  </a:lnTo>
                  <a:lnTo>
                    <a:pt x="706" y="2069"/>
                  </a:lnTo>
                  <a:lnTo>
                    <a:pt x="700" y="2060"/>
                  </a:lnTo>
                  <a:lnTo>
                    <a:pt x="694" y="2048"/>
                  </a:lnTo>
                  <a:lnTo>
                    <a:pt x="688" y="2037"/>
                  </a:lnTo>
                  <a:lnTo>
                    <a:pt x="682" y="2027"/>
                  </a:lnTo>
                  <a:lnTo>
                    <a:pt x="675" y="2015"/>
                  </a:lnTo>
                  <a:lnTo>
                    <a:pt x="669" y="2003"/>
                  </a:lnTo>
                  <a:lnTo>
                    <a:pt x="663" y="1994"/>
                  </a:lnTo>
                  <a:lnTo>
                    <a:pt x="657" y="1982"/>
                  </a:lnTo>
                  <a:lnTo>
                    <a:pt x="651" y="1970"/>
                  </a:lnTo>
                  <a:lnTo>
                    <a:pt x="645" y="1958"/>
                  </a:lnTo>
                  <a:lnTo>
                    <a:pt x="639" y="1944"/>
                  </a:lnTo>
                  <a:lnTo>
                    <a:pt x="635" y="1931"/>
                  </a:lnTo>
                  <a:lnTo>
                    <a:pt x="629" y="1919"/>
                  </a:lnTo>
                  <a:lnTo>
                    <a:pt x="623" y="1905"/>
                  </a:lnTo>
                  <a:lnTo>
                    <a:pt x="619" y="1893"/>
                  </a:lnTo>
                  <a:lnTo>
                    <a:pt x="613" y="1878"/>
                  </a:lnTo>
                  <a:lnTo>
                    <a:pt x="609" y="1865"/>
                  </a:lnTo>
                  <a:lnTo>
                    <a:pt x="603" y="1853"/>
                  </a:lnTo>
                  <a:lnTo>
                    <a:pt x="598" y="1839"/>
                  </a:lnTo>
                  <a:lnTo>
                    <a:pt x="592" y="1824"/>
                  </a:lnTo>
                  <a:lnTo>
                    <a:pt x="589" y="1810"/>
                  </a:lnTo>
                  <a:lnTo>
                    <a:pt x="584" y="1794"/>
                  </a:lnTo>
                  <a:lnTo>
                    <a:pt x="578" y="1780"/>
                  </a:lnTo>
                  <a:lnTo>
                    <a:pt x="574" y="1767"/>
                  </a:lnTo>
                  <a:lnTo>
                    <a:pt x="571" y="1750"/>
                  </a:lnTo>
                  <a:lnTo>
                    <a:pt x="566" y="1737"/>
                  </a:lnTo>
                  <a:lnTo>
                    <a:pt x="562" y="1720"/>
                  </a:lnTo>
                  <a:lnTo>
                    <a:pt x="559" y="1707"/>
                  </a:lnTo>
                  <a:lnTo>
                    <a:pt x="554" y="1690"/>
                  </a:lnTo>
                  <a:lnTo>
                    <a:pt x="550" y="1674"/>
                  </a:lnTo>
                  <a:lnTo>
                    <a:pt x="547" y="1657"/>
                  </a:lnTo>
                  <a:lnTo>
                    <a:pt x="544" y="1642"/>
                  </a:lnTo>
                  <a:lnTo>
                    <a:pt x="541" y="1626"/>
                  </a:lnTo>
                  <a:lnTo>
                    <a:pt x="536" y="1609"/>
                  </a:lnTo>
                  <a:lnTo>
                    <a:pt x="535" y="1594"/>
                  </a:lnTo>
                  <a:lnTo>
                    <a:pt x="530" y="1578"/>
                  </a:lnTo>
                  <a:lnTo>
                    <a:pt x="529" y="1561"/>
                  </a:lnTo>
                  <a:lnTo>
                    <a:pt x="524" y="1545"/>
                  </a:lnTo>
                  <a:lnTo>
                    <a:pt x="523" y="1527"/>
                  </a:lnTo>
                  <a:lnTo>
                    <a:pt x="520" y="1511"/>
                  </a:lnTo>
                  <a:lnTo>
                    <a:pt x="517" y="1495"/>
                  </a:lnTo>
                  <a:lnTo>
                    <a:pt x="514" y="1477"/>
                  </a:lnTo>
                  <a:lnTo>
                    <a:pt x="512" y="1461"/>
                  </a:lnTo>
                  <a:lnTo>
                    <a:pt x="511" y="1442"/>
                  </a:lnTo>
                  <a:lnTo>
                    <a:pt x="508" y="1426"/>
                  </a:lnTo>
                  <a:lnTo>
                    <a:pt x="506" y="1408"/>
                  </a:lnTo>
                  <a:lnTo>
                    <a:pt x="503" y="1390"/>
                  </a:lnTo>
                  <a:lnTo>
                    <a:pt x="502" y="1375"/>
                  </a:lnTo>
                  <a:lnTo>
                    <a:pt x="500" y="1357"/>
                  </a:lnTo>
                  <a:lnTo>
                    <a:pt x="500" y="1339"/>
                  </a:lnTo>
                  <a:lnTo>
                    <a:pt x="497" y="1322"/>
                  </a:lnTo>
                  <a:lnTo>
                    <a:pt x="496" y="1304"/>
                  </a:lnTo>
                  <a:lnTo>
                    <a:pt x="496" y="1286"/>
                  </a:lnTo>
                  <a:lnTo>
                    <a:pt x="494" y="1268"/>
                  </a:lnTo>
                  <a:lnTo>
                    <a:pt x="494" y="1234"/>
                  </a:lnTo>
                  <a:lnTo>
                    <a:pt x="491" y="1216"/>
                  </a:lnTo>
                  <a:lnTo>
                    <a:pt x="491" y="1053"/>
                  </a:lnTo>
                  <a:lnTo>
                    <a:pt x="494" y="1037"/>
                  </a:lnTo>
                  <a:lnTo>
                    <a:pt x="494" y="1001"/>
                  </a:lnTo>
                  <a:lnTo>
                    <a:pt x="496" y="983"/>
                  </a:lnTo>
                  <a:lnTo>
                    <a:pt x="497" y="965"/>
                  </a:lnTo>
                  <a:lnTo>
                    <a:pt x="497" y="948"/>
                  </a:lnTo>
                  <a:lnTo>
                    <a:pt x="500" y="930"/>
                  </a:lnTo>
                  <a:lnTo>
                    <a:pt x="502" y="912"/>
                  </a:lnTo>
                  <a:lnTo>
                    <a:pt x="502" y="894"/>
                  </a:lnTo>
                  <a:lnTo>
                    <a:pt x="503" y="878"/>
                  </a:lnTo>
                  <a:lnTo>
                    <a:pt x="506" y="860"/>
                  </a:lnTo>
                  <a:lnTo>
                    <a:pt x="508" y="842"/>
                  </a:lnTo>
                  <a:lnTo>
                    <a:pt x="511" y="826"/>
                  </a:lnTo>
                  <a:lnTo>
                    <a:pt x="512" y="807"/>
                  </a:lnTo>
                  <a:lnTo>
                    <a:pt x="514" y="792"/>
                  </a:lnTo>
                  <a:lnTo>
                    <a:pt x="518" y="774"/>
                  </a:lnTo>
                  <a:lnTo>
                    <a:pt x="520" y="757"/>
                  </a:lnTo>
                  <a:lnTo>
                    <a:pt x="523" y="741"/>
                  </a:lnTo>
                  <a:lnTo>
                    <a:pt x="524" y="723"/>
                  </a:lnTo>
                  <a:lnTo>
                    <a:pt x="529" y="708"/>
                  </a:lnTo>
                  <a:lnTo>
                    <a:pt x="530" y="691"/>
                  </a:lnTo>
                  <a:lnTo>
                    <a:pt x="535" y="675"/>
                  </a:lnTo>
                  <a:lnTo>
                    <a:pt x="538" y="658"/>
                  </a:lnTo>
                  <a:lnTo>
                    <a:pt x="541" y="643"/>
                  </a:lnTo>
                  <a:lnTo>
                    <a:pt x="544" y="627"/>
                  </a:lnTo>
                  <a:lnTo>
                    <a:pt x="548" y="610"/>
                  </a:lnTo>
                  <a:lnTo>
                    <a:pt x="550" y="595"/>
                  </a:lnTo>
                  <a:lnTo>
                    <a:pt x="554" y="579"/>
                  </a:lnTo>
                  <a:lnTo>
                    <a:pt x="559" y="565"/>
                  </a:lnTo>
                  <a:lnTo>
                    <a:pt x="562" y="548"/>
                  </a:lnTo>
                  <a:lnTo>
                    <a:pt x="566" y="532"/>
                  </a:lnTo>
                  <a:lnTo>
                    <a:pt x="571" y="518"/>
                  </a:lnTo>
                  <a:lnTo>
                    <a:pt x="574" y="502"/>
                  </a:lnTo>
                  <a:lnTo>
                    <a:pt x="580" y="488"/>
                  </a:lnTo>
                  <a:lnTo>
                    <a:pt x="584" y="475"/>
                  </a:lnTo>
                  <a:lnTo>
                    <a:pt x="589" y="460"/>
                  </a:lnTo>
                  <a:lnTo>
                    <a:pt x="595" y="446"/>
                  </a:lnTo>
                  <a:lnTo>
                    <a:pt x="598" y="431"/>
                  </a:lnTo>
                  <a:lnTo>
                    <a:pt x="603" y="418"/>
                  </a:lnTo>
                  <a:lnTo>
                    <a:pt x="609" y="404"/>
                  </a:lnTo>
                  <a:lnTo>
                    <a:pt x="613" y="389"/>
                  </a:lnTo>
                  <a:lnTo>
                    <a:pt x="619" y="376"/>
                  </a:lnTo>
                  <a:lnTo>
                    <a:pt x="625" y="364"/>
                  </a:lnTo>
                  <a:lnTo>
                    <a:pt x="629" y="350"/>
                  </a:lnTo>
                  <a:lnTo>
                    <a:pt x="635" y="338"/>
                  </a:lnTo>
                  <a:lnTo>
                    <a:pt x="641" y="326"/>
                  </a:lnTo>
                  <a:lnTo>
                    <a:pt x="645" y="314"/>
                  </a:lnTo>
                  <a:lnTo>
                    <a:pt x="651" y="301"/>
                  </a:lnTo>
                  <a:lnTo>
                    <a:pt x="657" y="289"/>
                  </a:lnTo>
                  <a:lnTo>
                    <a:pt x="663" y="277"/>
                  </a:lnTo>
                  <a:lnTo>
                    <a:pt x="669" y="265"/>
                  </a:lnTo>
                  <a:lnTo>
                    <a:pt x="675" y="253"/>
                  </a:lnTo>
                  <a:lnTo>
                    <a:pt x="682" y="243"/>
                  </a:lnTo>
                  <a:lnTo>
                    <a:pt x="688" y="231"/>
                  </a:lnTo>
                  <a:lnTo>
                    <a:pt x="694" y="221"/>
                  </a:lnTo>
                  <a:lnTo>
                    <a:pt x="700" y="211"/>
                  </a:lnTo>
                  <a:lnTo>
                    <a:pt x="708" y="201"/>
                  </a:lnTo>
                  <a:lnTo>
                    <a:pt x="714" y="191"/>
                  </a:lnTo>
                  <a:lnTo>
                    <a:pt x="720" y="180"/>
                  </a:lnTo>
                  <a:lnTo>
                    <a:pt x="726" y="170"/>
                  </a:lnTo>
                  <a:lnTo>
                    <a:pt x="733" y="161"/>
                  </a:lnTo>
                  <a:lnTo>
                    <a:pt x="739" y="152"/>
                  </a:lnTo>
                  <a:lnTo>
                    <a:pt x="745" y="144"/>
                  </a:lnTo>
                  <a:lnTo>
                    <a:pt x="754" y="134"/>
                  </a:lnTo>
                  <a:lnTo>
                    <a:pt x="760" y="126"/>
                  </a:lnTo>
                  <a:lnTo>
                    <a:pt x="768" y="119"/>
                  </a:lnTo>
                  <a:lnTo>
                    <a:pt x="774" y="110"/>
                  </a:lnTo>
                  <a:lnTo>
                    <a:pt x="802" y="83"/>
                  </a:lnTo>
                  <a:lnTo>
                    <a:pt x="810" y="77"/>
                  </a:lnTo>
                  <a:lnTo>
                    <a:pt x="816" y="71"/>
                  </a:lnTo>
                  <a:lnTo>
                    <a:pt x="825" y="65"/>
                  </a:lnTo>
                  <a:lnTo>
                    <a:pt x="832" y="59"/>
                  </a:lnTo>
                  <a:lnTo>
                    <a:pt x="838" y="51"/>
                  </a:lnTo>
                  <a:lnTo>
                    <a:pt x="846" y="45"/>
                  </a:lnTo>
                  <a:lnTo>
                    <a:pt x="855" y="42"/>
                  </a:lnTo>
                  <a:lnTo>
                    <a:pt x="862" y="38"/>
                  </a:lnTo>
                  <a:lnTo>
                    <a:pt x="868" y="32"/>
                  </a:lnTo>
                  <a:lnTo>
                    <a:pt x="877" y="27"/>
                  </a:lnTo>
                  <a:lnTo>
                    <a:pt x="885" y="24"/>
                  </a:lnTo>
                  <a:lnTo>
                    <a:pt x="893" y="21"/>
                  </a:lnTo>
                  <a:lnTo>
                    <a:pt x="901" y="18"/>
                  </a:lnTo>
                  <a:lnTo>
                    <a:pt x="907" y="14"/>
                  </a:lnTo>
                  <a:lnTo>
                    <a:pt x="915" y="12"/>
                  </a:lnTo>
                  <a:lnTo>
                    <a:pt x="923" y="9"/>
                  </a:lnTo>
                  <a:lnTo>
                    <a:pt x="931" y="8"/>
                  </a:lnTo>
                  <a:lnTo>
                    <a:pt x="939" y="6"/>
                  </a:lnTo>
                  <a:lnTo>
                    <a:pt x="948" y="3"/>
                  </a:lnTo>
                  <a:lnTo>
                    <a:pt x="955" y="2"/>
                  </a:lnTo>
                  <a:lnTo>
                    <a:pt x="961" y="2"/>
                  </a:lnTo>
                  <a:lnTo>
                    <a:pt x="969" y="0"/>
                  </a:lnTo>
                  <a:lnTo>
                    <a:pt x="996" y="0"/>
                  </a:lnTo>
                  <a:lnTo>
                    <a:pt x="503" y="0"/>
                  </a:ln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07" name="AutoShape 67"/>
            <p:cNvSpPr>
              <a:spLocks noChangeArrowheads="1"/>
            </p:cNvSpPr>
            <p:nvPr/>
          </p:nvSpPr>
          <p:spPr bwMode="auto">
            <a:xfrm rot="5400000">
              <a:off x="3864" y="14582"/>
              <a:ext cx="328" cy="1164"/>
            </a:xfrm>
            <a:prstGeom prst="can">
              <a:avLst>
                <a:gd name="adj" fmla="val 46118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5908" name="Group 68"/>
            <p:cNvGrpSpPr>
              <a:grpSpLocks/>
            </p:cNvGrpSpPr>
            <p:nvPr/>
          </p:nvGrpSpPr>
          <p:grpSpPr bwMode="auto">
            <a:xfrm>
              <a:off x="4798" y="12947"/>
              <a:ext cx="685" cy="1560"/>
              <a:chOff x="2295" y="3860"/>
              <a:chExt cx="6637" cy="9038"/>
            </a:xfrm>
          </p:grpSpPr>
          <p:grpSp>
            <p:nvGrpSpPr>
              <p:cNvPr id="35909" name="Group 69"/>
              <p:cNvGrpSpPr>
                <a:grpSpLocks/>
              </p:cNvGrpSpPr>
              <p:nvPr/>
            </p:nvGrpSpPr>
            <p:grpSpPr bwMode="auto">
              <a:xfrm>
                <a:off x="2295" y="3860"/>
                <a:ext cx="6637" cy="9038"/>
                <a:chOff x="2955" y="2400"/>
                <a:chExt cx="6637" cy="9038"/>
              </a:xfrm>
            </p:grpSpPr>
            <p:sp>
              <p:nvSpPr>
                <p:cNvPr id="35910" name="Freeform 70"/>
                <p:cNvSpPr>
                  <a:spLocks/>
                </p:cNvSpPr>
                <p:nvPr/>
              </p:nvSpPr>
              <p:spPr bwMode="auto">
                <a:xfrm>
                  <a:off x="2955" y="6750"/>
                  <a:ext cx="975" cy="330"/>
                </a:xfrm>
                <a:custGeom>
                  <a:avLst/>
                  <a:gdLst/>
                  <a:ahLst/>
                  <a:cxnLst>
                    <a:cxn ang="0">
                      <a:pos x="0" y="30"/>
                    </a:cxn>
                    <a:cxn ang="0">
                      <a:pos x="0" y="330"/>
                    </a:cxn>
                    <a:cxn ang="0">
                      <a:pos x="975" y="315"/>
                    </a:cxn>
                    <a:cxn ang="0">
                      <a:pos x="975" y="0"/>
                    </a:cxn>
                    <a:cxn ang="0">
                      <a:pos x="0" y="30"/>
                    </a:cxn>
                  </a:cxnLst>
                  <a:rect l="0" t="0" r="r" b="b"/>
                  <a:pathLst>
                    <a:path w="975" h="330">
                      <a:moveTo>
                        <a:pt x="0" y="30"/>
                      </a:moveTo>
                      <a:lnTo>
                        <a:pt x="0" y="330"/>
                      </a:lnTo>
                      <a:lnTo>
                        <a:pt x="975" y="315"/>
                      </a:lnTo>
                      <a:lnTo>
                        <a:pt x="975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F8F8F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911" name="Freeform 71"/>
                <p:cNvSpPr>
                  <a:spLocks/>
                </p:cNvSpPr>
                <p:nvPr/>
              </p:nvSpPr>
              <p:spPr bwMode="auto">
                <a:xfrm>
                  <a:off x="2963" y="6555"/>
                  <a:ext cx="1470" cy="218"/>
                </a:xfrm>
                <a:custGeom>
                  <a:avLst/>
                  <a:gdLst/>
                  <a:ahLst/>
                  <a:cxnLst>
                    <a:cxn ang="0">
                      <a:pos x="0" y="218"/>
                    </a:cxn>
                    <a:cxn ang="0">
                      <a:pos x="525" y="15"/>
                    </a:cxn>
                    <a:cxn ang="0">
                      <a:pos x="1470" y="0"/>
                    </a:cxn>
                    <a:cxn ang="0">
                      <a:pos x="952" y="180"/>
                    </a:cxn>
                    <a:cxn ang="0">
                      <a:pos x="0" y="218"/>
                    </a:cxn>
                  </a:cxnLst>
                  <a:rect l="0" t="0" r="r" b="b"/>
                  <a:pathLst>
                    <a:path w="1470" h="218">
                      <a:moveTo>
                        <a:pt x="0" y="218"/>
                      </a:moveTo>
                      <a:lnTo>
                        <a:pt x="525" y="15"/>
                      </a:lnTo>
                      <a:lnTo>
                        <a:pt x="1470" y="0"/>
                      </a:lnTo>
                      <a:lnTo>
                        <a:pt x="952" y="180"/>
                      </a:lnTo>
                      <a:lnTo>
                        <a:pt x="0" y="218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912" name="Freeform 72"/>
                <p:cNvSpPr>
                  <a:spLocks/>
                </p:cNvSpPr>
                <p:nvPr/>
              </p:nvSpPr>
              <p:spPr bwMode="auto">
                <a:xfrm>
                  <a:off x="3495" y="6278"/>
                  <a:ext cx="983" cy="292"/>
                </a:xfrm>
                <a:custGeom>
                  <a:avLst/>
                  <a:gdLst/>
                  <a:ahLst/>
                  <a:cxnLst>
                    <a:cxn ang="0">
                      <a:pos x="8" y="52"/>
                    </a:cxn>
                    <a:cxn ang="0">
                      <a:pos x="0" y="292"/>
                    </a:cxn>
                    <a:cxn ang="0">
                      <a:pos x="953" y="270"/>
                    </a:cxn>
                    <a:cxn ang="0">
                      <a:pos x="983" y="0"/>
                    </a:cxn>
                    <a:cxn ang="0">
                      <a:pos x="8" y="52"/>
                    </a:cxn>
                  </a:cxnLst>
                  <a:rect l="0" t="0" r="r" b="b"/>
                  <a:pathLst>
                    <a:path w="983" h="292">
                      <a:moveTo>
                        <a:pt x="8" y="52"/>
                      </a:moveTo>
                      <a:lnTo>
                        <a:pt x="0" y="292"/>
                      </a:lnTo>
                      <a:lnTo>
                        <a:pt x="953" y="270"/>
                      </a:lnTo>
                      <a:lnTo>
                        <a:pt x="983" y="0"/>
                      </a:lnTo>
                      <a:lnTo>
                        <a:pt x="8" y="5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913" name="Freeform 73"/>
                <p:cNvSpPr>
                  <a:spLocks/>
                </p:cNvSpPr>
                <p:nvPr/>
              </p:nvSpPr>
              <p:spPr bwMode="auto">
                <a:xfrm>
                  <a:off x="3038" y="5873"/>
                  <a:ext cx="1425" cy="450"/>
                </a:xfrm>
                <a:custGeom>
                  <a:avLst/>
                  <a:gdLst/>
                  <a:ahLst/>
                  <a:cxnLst>
                    <a:cxn ang="0">
                      <a:pos x="0" y="22"/>
                    </a:cxn>
                    <a:cxn ang="0">
                      <a:pos x="450" y="450"/>
                    </a:cxn>
                    <a:cxn ang="0">
                      <a:pos x="1425" y="397"/>
                    </a:cxn>
                    <a:cxn ang="0">
                      <a:pos x="930" y="0"/>
                    </a:cxn>
                    <a:cxn ang="0">
                      <a:pos x="0" y="22"/>
                    </a:cxn>
                  </a:cxnLst>
                  <a:rect l="0" t="0" r="r" b="b"/>
                  <a:pathLst>
                    <a:path w="1425" h="450">
                      <a:moveTo>
                        <a:pt x="0" y="22"/>
                      </a:moveTo>
                      <a:lnTo>
                        <a:pt x="450" y="450"/>
                      </a:lnTo>
                      <a:lnTo>
                        <a:pt x="1425" y="397"/>
                      </a:lnTo>
                      <a:lnTo>
                        <a:pt x="930" y="0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914" name="Freeform 74"/>
                <p:cNvSpPr>
                  <a:spLocks/>
                </p:cNvSpPr>
                <p:nvPr/>
              </p:nvSpPr>
              <p:spPr bwMode="auto">
                <a:xfrm>
                  <a:off x="3038" y="5595"/>
                  <a:ext cx="990" cy="300"/>
                </a:xfrm>
                <a:custGeom>
                  <a:avLst/>
                  <a:gdLst/>
                  <a:ahLst/>
                  <a:cxnLst>
                    <a:cxn ang="0">
                      <a:pos x="37" y="30"/>
                    </a:cxn>
                    <a:cxn ang="0">
                      <a:pos x="0" y="300"/>
                    </a:cxn>
                    <a:cxn ang="0">
                      <a:pos x="952" y="293"/>
                    </a:cxn>
                    <a:cxn ang="0">
                      <a:pos x="990" y="0"/>
                    </a:cxn>
                    <a:cxn ang="0">
                      <a:pos x="37" y="30"/>
                    </a:cxn>
                  </a:cxnLst>
                  <a:rect l="0" t="0" r="r" b="b"/>
                  <a:pathLst>
                    <a:path w="990" h="300">
                      <a:moveTo>
                        <a:pt x="37" y="30"/>
                      </a:moveTo>
                      <a:lnTo>
                        <a:pt x="0" y="300"/>
                      </a:lnTo>
                      <a:lnTo>
                        <a:pt x="952" y="293"/>
                      </a:lnTo>
                      <a:lnTo>
                        <a:pt x="990" y="0"/>
                      </a:lnTo>
                      <a:lnTo>
                        <a:pt x="37" y="3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915" name="Freeform 75"/>
                <p:cNvSpPr>
                  <a:spLocks/>
                </p:cNvSpPr>
                <p:nvPr/>
              </p:nvSpPr>
              <p:spPr bwMode="auto">
                <a:xfrm>
                  <a:off x="3653" y="5385"/>
                  <a:ext cx="997" cy="233"/>
                </a:xfrm>
                <a:custGeom>
                  <a:avLst/>
                  <a:gdLst/>
                  <a:ahLst/>
                  <a:cxnLst>
                    <a:cxn ang="0">
                      <a:pos x="37" y="30"/>
                    </a:cxn>
                    <a:cxn ang="0">
                      <a:pos x="997" y="0"/>
                    </a:cxn>
                    <a:cxn ang="0">
                      <a:pos x="937" y="233"/>
                    </a:cxn>
                    <a:cxn ang="0">
                      <a:pos x="390" y="203"/>
                    </a:cxn>
                    <a:cxn ang="0">
                      <a:pos x="0" y="210"/>
                    </a:cxn>
                    <a:cxn ang="0">
                      <a:pos x="37" y="30"/>
                    </a:cxn>
                  </a:cxnLst>
                  <a:rect l="0" t="0" r="r" b="b"/>
                  <a:pathLst>
                    <a:path w="997" h="233">
                      <a:moveTo>
                        <a:pt x="37" y="30"/>
                      </a:moveTo>
                      <a:lnTo>
                        <a:pt x="997" y="0"/>
                      </a:lnTo>
                      <a:lnTo>
                        <a:pt x="937" y="233"/>
                      </a:lnTo>
                      <a:lnTo>
                        <a:pt x="390" y="203"/>
                      </a:lnTo>
                      <a:lnTo>
                        <a:pt x="0" y="210"/>
                      </a:lnTo>
                      <a:lnTo>
                        <a:pt x="37" y="3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916" name="Freeform 76"/>
                <p:cNvSpPr>
                  <a:spLocks/>
                </p:cNvSpPr>
                <p:nvPr/>
              </p:nvSpPr>
              <p:spPr bwMode="auto">
                <a:xfrm>
                  <a:off x="3293" y="4785"/>
                  <a:ext cx="1350" cy="615"/>
                </a:xfrm>
                <a:custGeom>
                  <a:avLst/>
                  <a:gdLst/>
                  <a:ahLst/>
                  <a:cxnLst>
                    <a:cxn ang="0">
                      <a:pos x="397" y="615"/>
                    </a:cxn>
                    <a:cxn ang="0">
                      <a:pos x="0" y="23"/>
                    </a:cxn>
                    <a:cxn ang="0">
                      <a:pos x="975" y="0"/>
                    </a:cxn>
                    <a:cxn ang="0">
                      <a:pos x="1350" y="600"/>
                    </a:cxn>
                    <a:cxn ang="0">
                      <a:pos x="397" y="615"/>
                    </a:cxn>
                  </a:cxnLst>
                  <a:rect l="0" t="0" r="r" b="b"/>
                  <a:pathLst>
                    <a:path w="1350" h="615">
                      <a:moveTo>
                        <a:pt x="397" y="615"/>
                      </a:moveTo>
                      <a:lnTo>
                        <a:pt x="0" y="23"/>
                      </a:lnTo>
                      <a:lnTo>
                        <a:pt x="975" y="0"/>
                      </a:lnTo>
                      <a:lnTo>
                        <a:pt x="1350" y="600"/>
                      </a:lnTo>
                      <a:lnTo>
                        <a:pt x="397" y="615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917" name="Freeform 77"/>
                <p:cNvSpPr>
                  <a:spLocks/>
                </p:cNvSpPr>
                <p:nvPr/>
              </p:nvSpPr>
              <p:spPr bwMode="auto">
                <a:xfrm>
                  <a:off x="3300" y="4523"/>
                  <a:ext cx="1058" cy="277"/>
                </a:xfrm>
                <a:custGeom>
                  <a:avLst/>
                  <a:gdLst/>
                  <a:ahLst/>
                  <a:cxnLst>
                    <a:cxn ang="0">
                      <a:pos x="0" y="277"/>
                    </a:cxn>
                    <a:cxn ang="0">
                      <a:pos x="83" y="30"/>
                    </a:cxn>
                    <a:cxn ang="0">
                      <a:pos x="1058" y="0"/>
                    </a:cxn>
                    <a:cxn ang="0">
                      <a:pos x="968" y="255"/>
                    </a:cxn>
                    <a:cxn ang="0">
                      <a:pos x="0" y="277"/>
                    </a:cxn>
                  </a:cxnLst>
                  <a:rect l="0" t="0" r="r" b="b"/>
                  <a:pathLst>
                    <a:path w="1058" h="277">
                      <a:moveTo>
                        <a:pt x="0" y="277"/>
                      </a:moveTo>
                      <a:lnTo>
                        <a:pt x="83" y="30"/>
                      </a:lnTo>
                      <a:lnTo>
                        <a:pt x="1058" y="0"/>
                      </a:lnTo>
                      <a:lnTo>
                        <a:pt x="968" y="255"/>
                      </a:lnTo>
                      <a:lnTo>
                        <a:pt x="0" y="277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918" name="Freeform 78"/>
                <p:cNvSpPr>
                  <a:spLocks/>
                </p:cNvSpPr>
                <p:nvPr/>
              </p:nvSpPr>
              <p:spPr bwMode="auto">
                <a:xfrm>
                  <a:off x="4350" y="4530"/>
                  <a:ext cx="615" cy="24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33" y="248"/>
                    </a:cxn>
                    <a:cxn ang="0">
                      <a:pos x="615" y="38"/>
                    </a:cxn>
                    <a:cxn ang="0">
                      <a:pos x="105" y="45"/>
                    </a:cxn>
                  </a:cxnLst>
                  <a:rect l="0" t="0" r="r" b="b"/>
                  <a:pathLst>
                    <a:path w="615" h="248">
                      <a:moveTo>
                        <a:pt x="0" y="0"/>
                      </a:moveTo>
                      <a:lnTo>
                        <a:pt x="533" y="248"/>
                      </a:lnTo>
                      <a:lnTo>
                        <a:pt x="615" y="38"/>
                      </a:lnTo>
                      <a:lnTo>
                        <a:pt x="105" y="45"/>
                      </a:lnTo>
                    </a:path>
                  </a:pathLst>
                </a:custGeom>
                <a:solidFill>
                  <a:srgbClr val="DDDDD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919" name="Freeform 79"/>
                <p:cNvSpPr>
                  <a:spLocks/>
                </p:cNvSpPr>
                <p:nvPr/>
              </p:nvSpPr>
              <p:spPr bwMode="auto">
                <a:xfrm>
                  <a:off x="3728" y="3818"/>
                  <a:ext cx="1237" cy="765"/>
                </a:xfrm>
                <a:custGeom>
                  <a:avLst/>
                  <a:gdLst/>
                  <a:ahLst/>
                  <a:cxnLst>
                    <a:cxn ang="0">
                      <a:pos x="0" y="30"/>
                    </a:cxn>
                    <a:cxn ang="0">
                      <a:pos x="255" y="720"/>
                    </a:cxn>
                    <a:cxn ang="0">
                      <a:pos x="615" y="705"/>
                    </a:cxn>
                    <a:cxn ang="0">
                      <a:pos x="727" y="765"/>
                    </a:cxn>
                    <a:cxn ang="0">
                      <a:pos x="1237" y="757"/>
                    </a:cxn>
                    <a:cxn ang="0">
                      <a:pos x="945" y="0"/>
                    </a:cxn>
                    <a:cxn ang="0">
                      <a:pos x="0" y="30"/>
                    </a:cxn>
                  </a:cxnLst>
                  <a:rect l="0" t="0" r="r" b="b"/>
                  <a:pathLst>
                    <a:path w="1237" h="765">
                      <a:moveTo>
                        <a:pt x="0" y="30"/>
                      </a:moveTo>
                      <a:lnTo>
                        <a:pt x="255" y="720"/>
                      </a:lnTo>
                      <a:lnTo>
                        <a:pt x="615" y="705"/>
                      </a:lnTo>
                      <a:lnTo>
                        <a:pt x="727" y="765"/>
                      </a:lnTo>
                      <a:lnTo>
                        <a:pt x="1237" y="757"/>
                      </a:lnTo>
                      <a:lnTo>
                        <a:pt x="945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920" name="Freeform 80"/>
                <p:cNvSpPr>
                  <a:spLocks/>
                </p:cNvSpPr>
                <p:nvPr/>
              </p:nvSpPr>
              <p:spPr bwMode="auto">
                <a:xfrm>
                  <a:off x="3728" y="3623"/>
                  <a:ext cx="1095" cy="217"/>
                </a:xfrm>
                <a:custGeom>
                  <a:avLst/>
                  <a:gdLst/>
                  <a:ahLst/>
                  <a:cxnLst>
                    <a:cxn ang="0">
                      <a:pos x="0" y="217"/>
                    </a:cxn>
                    <a:cxn ang="0">
                      <a:pos x="142" y="30"/>
                    </a:cxn>
                    <a:cxn ang="0">
                      <a:pos x="1095" y="0"/>
                    </a:cxn>
                    <a:cxn ang="0">
                      <a:pos x="952" y="195"/>
                    </a:cxn>
                    <a:cxn ang="0">
                      <a:pos x="0" y="217"/>
                    </a:cxn>
                  </a:cxnLst>
                  <a:rect l="0" t="0" r="r" b="b"/>
                  <a:pathLst>
                    <a:path w="1095" h="217">
                      <a:moveTo>
                        <a:pt x="0" y="217"/>
                      </a:moveTo>
                      <a:lnTo>
                        <a:pt x="142" y="30"/>
                      </a:lnTo>
                      <a:lnTo>
                        <a:pt x="1095" y="0"/>
                      </a:lnTo>
                      <a:lnTo>
                        <a:pt x="952" y="195"/>
                      </a:lnTo>
                      <a:lnTo>
                        <a:pt x="0" y="217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921" name="Freeform 81"/>
                <p:cNvSpPr>
                  <a:spLocks/>
                </p:cNvSpPr>
                <p:nvPr/>
              </p:nvSpPr>
              <p:spPr bwMode="auto">
                <a:xfrm>
                  <a:off x="4823" y="3623"/>
                  <a:ext cx="592" cy="44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65" y="442"/>
                    </a:cxn>
                    <a:cxn ang="0">
                      <a:pos x="592" y="300"/>
                    </a:cxn>
                    <a:cxn ang="0">
                      <a:pos x="322" y="300"/>
                    </a:cxn>
                  </a:cxnLst>
                  <a:rect l="0" t="0" r="r" b="b"/>
                  <a:pathLst>
                    <a:path w="592" h="442">
                      <a:moveTo>
                        <a:pt x="0" y="0"/>
                      </a:moveTo>
                      <a:lnTo>
                        <a:pt x="465" y="442"/>
                      </a:lnTo>
                      <a:lnTo>
                        <a:pt x="592" y="300"/>
                      </a:lnTo>
                      <a:lnTo>
                        <a:pt x="322" y="300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922" name="Freeform 82"/>
                <p:cNvSpPr>
                  <a:spLocks/>
                </p:cNvSpPr>
                <p:nvPr/>
              </p:nvSpPr>
              <p:spPr bwMode="auto">
                <a:xfrm>
                  <a:off x="4298" y="3083"/>
                  <a:ext cx="1110" cy="847"/>
                </a:xfrm>
                <a:custGeom>
                  <a:avLst/>
                  <a:gdLst/>
                  <a:ahLst/>
                  <a:cxnLst>
                    <a:cxn ang="0">
                      <a:pos x="0" y="22"/>
                    </a:cxn>
                    <a:cxn ang="0">
                      <a:pos x="90" y="555"/>
                    </a:cxn>
                    <a:cxn ang="0">
                      <a:pos x="525" y="540"/>
                    </a:cxn>
                    <a:cxn ang="0">
                      <a:pos x="862" y="847"/>
                    </a:cxn>
                    <a:cxn ang="0">
                      <a:pos x="1110" y="847"/>
                    </a:cxn>
                    <a:cxn ang="0">
                      <a:pos x="945" y="0"/>
                    </a:cxn>
                    <a:cxn ang="0">
                      <a:pos x="0" y="22"/>
                    </a:cxn>
                  </a:cxnLst>
                  <a:rect l="0" t="0" r="r" b="b"/>
                  <a:pathLst>
                    <a:path w="1110" h="847">
                      <a:moveTo>
                        <a:pt x="0" y="22"/>
                      </a:moveTo>
                      <a:lnTo>
                        <a:pt x="90" y="555"/>
                      </a:lnTo>
                      <a:lnTo>
                        <a:pt x="525" y="540"/>
                      </a:lnTo>
                      <a:lnTo>
                        <a:pt x="862" y="847"/>
                      </a:lnTo>
                      <a:lnTo>
                        <a:pt x="1110" y="847"/>
                      </a:lnTo>
                      <a:lnTo>
                        <a:pt x="945" y="0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923" name="Freeform 83"/>
                <p:cNvSpPr>
                  <a:spLocks/>
                </p:cNvSpPr>
                <p:nvPr/>
              </p:nvSpPr>
              <p:spPr bwMode="auto">
                <a:xfrm>
                  <a:off x="4965" y="2610"/>
                  <a:ext cx="990" cy="960"/>
                </a:xfrm>
                <a:custGeom>
                  <a:avLst/>
                  <a:gdLst/>
                  <a:ahLst/>
                  <a:cxnLst>
                    <a:cxn ang="0">
                      <a:pos x="8" y="15"/>
                    </a:cxn>
                    <a:cxn ang="0">
                      <a:pos x="0" y="338"/>
                    </a:cxn>
                    <a:cxn ang="0">
                      <a:pos x="450" y="323"/>
                    </a:cxn>
                    <a:cxn ang="0">
                      <a:pos x="848" y="960"/>
                    </a:cxn>
                    <a:cxn ang="0">
                      <a:pos x="990" y="855"/>
                    </a:cxn>
                    <a:cxn ang="0">
                      <a:pos x="945" y="0"/>
                    </a:cxn>
                    <a:cxn ang="0">
                      <a:pos x="8" y="15"/>
                    </a:cxn>
                  </a:cxnLst>
                  <a:rect l="0" t="0" r="r" b="b"/>
                  <a:pathLst>
                    <a:path w="990" h="960">
                      <a:moveTo>
                        <a:pt x="8" y="15"/>
                      </a:moveTo>
                      <a:lnTo>
                        <a:pt x="0" y="338"/>
                      </a:lnTo>
                      <a:lnTo>
                        <a:pt x="450" y="323"/>
                      </a:lnTo>
                      <a:lnTo>
                        <a:pt x="848" y="960"/>
                      </a:lnTo>
                      <a:lnTo>
                        <a:pt x="990" y="855"/>
                      </a:lnTo>
                      <a:lnTo>
                        <a:pt x="945" y="0"/>
                      </a:lnTo>
                      <a:lnTo>
                        <a:pt x="8" y="1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924" name="Freeform 84"/>
                <p:cNvSpPr>
                  <a:spLocks/>
                </p:cNvSpPr>
                <p:nvPr/>
              </p:nvSpPr>
              <p:spPr bwMode="auto">
                <a:xfrm>
                  <a:off x="5745" y="3465"/>
                  <a:ext cx="203" cy="8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03" y="0"/>
                    </a:cxn>
                    <a:cxn ang="0">
                      <a:pos x="75" y="8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03" h="83">
                      <a:moveTo>
                        <a:pt x="0" y="0"/>
                      </a:moveTo>
                      <a:lnTo>
                        <a:pt x="203" y="0"/>
                      </a:lnTo>
                      <a:lnTo>
                        <a:pt x="75" y="8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925" name="Freeform 85"/>
                <p:cNvSpPr>
                  <a:spLocks/>
                </p:cNvSpPr>
                <p:nvPr/>
              </p:nvSpPr>
              <p:spPr bwMode="auto">
                <a:xfrm>
                  <a:off x="4305" y="2948"/>
                  <a:ext cx="1088" cy="142"/>
                </a:xfrm>
                <a:custGeom>
                  <a:avLst/>
                  <a:gdLst/>
                  <a:ahLst/>
                  <a:cxnLst>
                    <a:cxn ang="0">
                      <a:pos x="0" y="142"/>
                    </a:cxn>
                    <a:cxn ang="0">
                      <a:pos x="143" y="0"/>
                    </a:cxn>
                    <a:cxn ang="0">
                      <a:pos x="1088" y="0"/>
                    </a:cxn>
                    <a:cxn ang="0">
                      <a:pos x="945" y="135"/>
                    </a:cxn>
                    <a:cxn ang="0">
                      <a:pos x="0" y="142"/>
                    </a:cxn>
                  </a:cxnLst>
                  <a:rect l="0" t="0" r="r" b="b"/>
                  <a:pathLst>
                    <a:path w="1088" h="142">
                      <a:moveTo>
                        <a:pt x="0" y="142"/>
                      </a:moveTo>
                      <a:lnTo>
                        <a:pt x="143" y="0"/>
                      </a:lnTo>
                      <a:lnTo>
                        <a:pt x="1088" y="0"/>
                      </a:lnTo>
                      <a:lnTo>
                        <a:pt x="945" y="135"/>
                      </a:lnTo>
                      <a:lnTo>
                        <a:pt x="0" y="14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926" name="Freeform 86"/>
                <p:cNvSpPr>
                  <a:spLocks/>
                </p:cNvSpPr>
                <p:nvPr/>
              </p:nvSpPr>
              <p:spPr bwMode="auto">
                <a:xfrm>
                  <a:off x="4973" y="2528"/>
                  <a:ext cx="1117" cy="98"/>
                </a:xfrm>
                <a:custGeom>
                  <a:avLst/>
                  <a:gdLst/>
                  <a:ahLst/>
                  <a:cxnLst>
                    <a:cxn ang="0">
                      <a:pos x="0" y="98"/>
                    </a:cxn>
                    <a:cxn ang="0">
                      <a:pos x="930" y="83"/>
                    </a:cxn>
                    <a:cxn ang="0">
                      <a:pos x="1117" y="0"/>
                    </a:cxn>
                    <a:cxn ang="0">
                      <a:pos x="202" y="8"/>
                    </a:cxn>
                    <a:cxn ang="0">
                      <a:pos x="0" y="98"/>
                    </a:cxn>
                  </a:cxnLst>
                  <a:rect l="0" t="0" r="r" b="b"/>
                  <a:pathLst>
                    <a:path w="1117" h="98">
                      <a:moveTo>
                        <a:pt x="0" y="98"/>
                      </a:moveTo>
                      <a:lnTo>
                        <a:pt x="930" y="83"/>
                      </a:lnTo>
                      <a:lnTo>
                        <a:pt x="1117" y="0"/>
                      </a:lnTo>
                      <a:lnTo>
                        <a:pt x="202" y="8"/>
                      </a:lnTo>
                      <a:lnTo>
                        <a:pt x="0" y="98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927" name="Freeform 87"/>
                <p:cNvSpPr>
                  <a:spLocks/>
                </p:cNvSpPr>
                <p:nvPr/>
              </p:nvSpPr>
              <p:spPr bwMode="auto">
                <a:xfrm>
                  <a:off x="5693" y="2400"/>
                  <a:ext cx="952" cy="893"/>
                </a:xfrm>
                <a:custGeom>
                  <a:avLst/>
                  <a:gdLst/>
                  <a:ahLst/>
                  <a:cxnLst>
                    <a:cxn ang="0">
                      <a:pos x="390" y="128"/>
                    </a:cxn>
                    <a:cxn ang="0">
                      <a:pos x="690" y="893"/>
                    </a:cxn>
                    <a:cxn ang="0">
                      <a:pos x="825" y="848"/>
                    </a:cxn>
                    <a:cxn ang="0">
                      <a:pos x="952" y="0"/>
                    </a:cxn>
                    <a:cxn ang="0">
                      <a:pos x="15" y="23"/>
                    </a:cxn>
                    <a:cxn ang="0">
                      <a:pos x="0" y="120"/>
                    </a:cxn>
                  </a:cxnLst>
                  <a:rect l="0" t="0" r="r" b="b"/>
                  <a:pathLst>
                    <a:path w="952" h="893">
                      <a:moveTo>
                        <a:pt x="390" y="128"/>
                      </a:moveTo>
                      <a:lnTo>
                        <a:pt x="690" y="893"/>
                      </a:lnTo>
                      <a:lnTo>
                        <a:pt x="825" y="848"/>
                      </a:lnTo>
                      <a:lnTo>
                        <a:pt x="952" y="0"/>
                      </a:lnTo>
                      <a:lnTo>
                        <a:pt x="15" y="23"/>
                      </a:lnTo>
                      <a:lnTo>
                        <a:pt x="0" y="120"/>
                      </a:lnTo>
                    </a:path>
                  </a:pathLst>
                </a:custGeom>
                <a:solidFill>
                  <a:srgbClr val="EAEAE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928" name="Freeform 88"/>
                <p:cNvSpPr>
                  <a:spLocks/>
                </p:cNvSpPr>
                <p:nvPr/>
              </p:nvSpPr>
              <p:spPr bwMode="auto">
                <a:xfrm>
                  <a:off x="6885" y="2528"/>
                  <a:ext cx="495" cy="780"/>
                </a:xfrm>
                <a:custGeom>
                  <a:avLst/>
                  <a:gdLst/>
                  <a:ahLst/>
                  <a:cxnLst>
                    <a:cxn ang="0">
                      <a:pos x="0" y="30"/>
                    </a:cxn>
                    <a:cxn ang="0">
                      <a:pos x="90" y="720"/>
                    </a:cxn>
                    <a:cxn ang="0">
                      <a:pos x="248" y="780"/>
                    </a:cxn>
                    <a:cxn ang="0">
                      <a:pos x="495" y="0"/>
                    </a:cxn>
                    <a:cxn ang="0">
                      <a:pos x="0" y="30"/>
                    </a:cxn>
                  </a:cxnLst>
                  <a:rect l="0" t="0" r="r" b="b"/>
                  <a:pathLst>
                    <a:path w="495" h="780">
                      <a:moveTo>
                        <a:pt x="0" y="30"/>
                      </a:moveTo>
                      <a:lnTo>
                        <a:pt x="90" y="720"/>
                      </a:lnTo>
                      <a:lnTo>
                        <a:pt x="248" y="780"/>
                      </a:lnTo>
                      <a:lnTo>
                        <a:pt x="495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929" name="Freeform 89"/>
                <p:cNvSpPr>
                  <a:spLocks/>
                </p:cNvSpPr>
                <p:nvPr/>
              </p:nvSpPr>
              <p:spPr bwMode="auto">
                <a:xfrm>
                  <a:off x="7567" y="2948"/>
                  <a:ext cx="2025" cy="4755"/>
                </a:xfrm>
                <a:custGeom>
                  <a:avLst/>
                  <a:gdLst/>
                  <a:ahLst/>
                  <a:cxnLst>
                    <a:cxn ang="0">
                      <a:pos x="16" y="7"/>
                    </a:cxn>
                    <a:cxn ang="0">
                      <a:pos x="0" y="548"/>
                    </a:cxn>
                    <a:cxn ang="0">
                      <a:pos x="135" y="630"/>
                    </a:cxn>
                    <a:cxn ang="0">
                      <a:pos x="518" y="0"/>
                    </a:cxn>
                    <a:cxn ang="0">
                      <a:pos x="675" y="150"/>
                    </a:cxn>
                    <a:cxn ang="0">
                      <a:pos x="533" y="975"/>
                    </a:cxn>
                    <a:cxn ang="0">
                      <a:pos x="645" y="1125"/>
                    </a:cxn>
                    <a:cxn ang="0">
                      <a:pos x="1118" y="675"/>
                    </a:cxn>
                    <a:cxn ang="0">
                      <a:pos x="1245" y="893"/>
                    </a:cxn>
                    <a:cxn ang="0">
                      <a:pos x="960" y="1620"/>
                    </a:cxn>
                    <a:cxn ang="0">
                      <a:pos x="1073" y="1853"/>
                    </a:cxn>
                    <a:cxn ang="0">
                      <a:pos x="1575" y="1575"/>
                    </a:cxn>
                    <a:cxn ang="0">
                      <a:pos x="1673" y="1830"/>
                    </a:cxn>
                    <a:cxn ang="0">
                      <a:pos x="1290" y="2423"/>
                    </a:cxn>
                    <a:cxn ang="0">
                      <a:pos x="1343" y="2678"/>
                    </a:cxn>
                    <a:cxn ang="0">
                      <a:pos x="1913" y="2648"/>
                    </a:cxn>
                    <a:cxn ang="0">
                      <a:pos x="1950" y="2910"/>
                    </a:cxn>
                    <a:cxn ang="0">
                      <a:pos x="1448" y="3345"/>
                    </a:cxn>
                    <a:cxn ang="0">
                      <a:pos x="1463" y="3615"/>
                    </a:cxn>
                    <a:cxn ang="0">
                      <a:pos x="2025" y="3795"/>
                    </a:cxn>
                    <a:cxn ang="0">
                      <a:pos x="2025" y="4088"/>
                    </a:cxn>
                    <a:cxn ang="0">
                      <a:pos x="1485" y="4290"/>
                    </a:cxn>
                    <a:cxn ang="0">
                      <a:pos x="1448" y="4567"/>
                    </a:cxn>
                    <a:cxn ang="0">
                      <a:pos x="1223" y="4755"/>
                    </a:cxn>
                  </a:cxnLst>
                  <a:rect l="0" t="0" r="r" b="b"/>
                  <a:pathLst>
                    <a:path w="2025" h="4755">
                      <a:moveTo>
                        <a:pt x="16" y="7"/>
                      </a:moveTo>
                      <a:lnTo>
                        <a:pt x="0" y="548"/>
                      </a:lnTo>
                      <a:lnTo>
                        <a:pt x="135" y="630"/>
                      </a:lnTo>
                      <a:lnTo>
                        <a:pt x="518" y="0"/>
                      </a:lnTo>
                      <a:lnTo>
                        <a:pt x="675" y="150"/>
                      </a:lnTo>
                      <a:lnTo>
                        <a:pt x="533" y="975"/>
                      </a:lnTo>
                      <a:lnTo>
                        <a:pt x="645" y="1125"/>
                      </a:lnTo>
                      <a:lnTo>
                        <a:pt x="1118" y="675"/>
                      </a:lnTo>
                      <a:lnTo>
                        <a:pt x="1245" y="893"/>
                      </a:lnTo>
                      <a:lnTo>
                        <a:pt x="960" y="1620"/>
                      </a:lnTo>
                      <a:lnTo>
                        <a:pt x="1073" y="1853"/>
                      </a:lnTo>
                      <a:lnTo>
                        <a:pt x="1575" y="1575"/>
                      </a:lnTo>
                      <a:lnTo>
                        <a:pt x="1673" y="1830"/>
                      </a:lnTo>
                      <a:lnTo>
                        <a:pt x="1290" y="2423"/>
                      </a:lnTo>
                      <a:lnTo>
                        <a:pt x="1343" y="2678"/>
                      </a:lnTo>
                      <a:lnTo>
                        <a:pt x="1913" y="2648"/>
                      </a:lnTo>
                      <a:lnTo>
                        <a:pt x="1950" y="2910"/>
                      </a:lnTo>
                      <a:lnTo>
                        <a:pt x="1448" y="3345"/>
                      </a:lnTo>
                      <a:lnTo>
                        <a:pt x="1463" y="3615"/>
                      </a:lnTo>
                      <a:lnTo>
                        <a:pt x="2025" y="3795"/>
                      </a:lnTo>
                      <a:lnTo>
                        <a:pt x="2025" y="4088"/>
                      </a:lnTo>
                      <a:lnTo>
                        <a:pt x="1485" y="4290"/>
                      </a:lnTo>
                      <a:lnTo>
                        <a:pt x="1448" y="4567"/>
                      </a:lnTo>
                      <a:lnTo>
                        <a:pt x="1223" y="4755"/>
                      </a:lnTo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930" name="Freeform 90"/>
                <p:cNvSpPr>
                  <a:spLocks/>
                </p:cNvSpPr>
                <p:nvPr/>
              </p:nvSpPr>
              <p:spPr bwMode="auto">
                <a:xfrm>
                  <a:off x="7560" y="2956"/>
                  <a:ext cx="518" cy="60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18" y="0"/>
                    </a:cxn>
                    <a:cxn ang="0">
                      <a:pos x="143" y="607"/>
                    </a:cxn>
                    <a:cxn ang="0">
                      <a:pos x="0" y="54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18" h="607">
                      <a:moveTo>
                        <a:pt x="0" y="0"/>
                      </a:moveTo>
                      <a:lnTo>
                        <a:pt x="518" y="0"/>
                      </a:lnTo>
                      <a:lnTo>
                        <a:pt x="143" y="607"/>
                      </a:lnTo>
                      <a:lnTo>
                        <a:pt x="0" y="5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931" name="Freeform 91"/>
                <p:cNvSpPr>
                  <a:spLocks/>
                </p:cNvSpPr>
                <p:nvPr/>
              </p:nvSpPr>
              <p:spPr bwMode="auto">
                <a:xfrm>
                  <a:off x="8085" y="3630"/>
                  <a:ext cx="593" cy="428"/>
                </a:xfrm>
                <a:custGeom>
                  <a:avLst/>
                  <a:gdLst/>
                  <a:ahLst/>
                  <a:cxnLst>
                    <a:cxn ang="0">
                      <a:pos x="68" y="0"/>
                    </a:cxn>
                    <a:cxn ang="0">
                      <a:pos x="593" y="0"/>
                    </a:cxn>
                    <a:cxn ang="0">
                      <a:pos x="113" y="428"/>
                    </a:cxn>
                    <a:cxn ang="0">
                      <a:pos x="0" y="285"/>
                    </a:cxn>
                    <a:cxn ang="0">
                      <a:pos x="68" y="0"/>
                    </a:cxn>
                  </a:cxnLst>
                  <a:rect l="0" t="0" r="r" b="b"/>
                  <a:pathLst>
                    <a:path w="593" h="428">
                      <a:moveTo>
                        <a:pt x="68" y="0"/>
                      </a:moveTo>
                      <a:lnTo>
                        <a:pt x="593" y="0"/>
                      </a:lnTo>
                      <a:lnTo>
                        <a:pt x="113" y="428"/>
                      </a:lnTo>
                      <a:lnTo>
                        <a:pt x="0" y="285"/>
                      </a:lnTo>
                      <a:lnTo>
                        <a:pt x="68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932" name="Freeform 92"/>
                <p:cNvSpPr>
                  <a:spLocks/>
                </p:cNvSpPr>
                <p:nvPr/>
              </p:nvSpPr>
              <p:spPr bwMode="auto">
                <a:xfrm>
                  <a:off x="8528" y="4531"/>
                  <a:ext cx="592" cy="255"/>
                </a:xfrm>
                <a:custGeom>
                  <a:avLst/>
                  <a:gdLst/>
                  <a:ahLst/>
                  <a:cxnLst>
                    <a:cxn ang="0">
                      <a:pos x="0" y="37"/>
                    </a:cxn>
                    <a:cxn ang="0">
                      <a:pos x="592" y="0"/>
                    </a:cxn>
                    <a:cxn ang="0">
                      <a:pos x="120" y="255"/>
                    </a:cxn>
                    <a:cxn ang="0">
                      <a:pos x="0" y="37"/>
                    </a:cxn>
                  </a:cxnLst>
                  <a:rect l="0" t="0" r="r" b="b"/>
                  <a:pathLst>
                    <a:path w="592" h="255">
                      <a:moveTo>
                        <a:pt x="0" y="37"/>
                      </a:moveTo>
                      <a:lnTo>
                        <a:pt x="592" y="0"/>
                      </a:lnTo>
                      <a:lnTo>
                        <a:pt x="120" y="255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933" name="Freeform 93"/>
                <p:cNvSpPr>
                  <a:spLocks/>
                </p:cNvSpPr>
                <p:nvPr/>
              </p:nvSpPr>
              <p:spPr bwMode="auto">
                <a:xfrm>
                  <a:off x="3923" y="5603"/>
                  <a:ext cx="5580" cy="5805"/>
                </a:xfrm>
                <a:custGeom>
                  <a:avLst/>
                  <a:gdLst/>
                  <a:ahLst/>
                  <a:cxnLst>
                    <a:cxn ang="0">
                      <a:pos x="5092" y="1912"/>
                    </a:cxn>
                    <a:cxn ang="0">
                      <a:pos x="5580" y="2317"/>
                    </a:cxn>
                    <a:cxn ang="0">
                      <a:pos x="5542" y="2602"/>
                    </a:cxn>
                    <a:cxn ang="0">
                      <a:pos x="4987" y="2595"/>
                    </a:cxn>
                    <a:cxn ang="0">
                      <a:pos x="4920" y="2812"/>
                    </a:cxn>
                    <a:cxn ang="0">
                      <a:pos x="5325" y="3435"/>
                    </a:cxn>
                    <a:cxn ang="0">
                      <a:pos x="5205" y="3675"/>
                    </a:cxn>
                    <a:cxn ang="0">
                      <a:pos x="4710" y="3435"/>
                    </a:cxn>
                    <a:cxn ang="0">
                      <a:pos x="4597" y="3637"/>
                    </a:cxn>
                    <a:cxn ang="0">
                      <a:pos x="4897" y="4357"/>
                    </a:cxn>
                    <a:cxn ang="0">
                      <a:pos x="4755" y="4560"/>
                    </a:cxn>
                    <a:cxn ang="0">
                      <a:pos x="4305" y="4147"/>
                    </a:cxn>
                    <a:cxn ang="0">
                      <a:pos x="4177" y="4282"/>
                    </a:cxn>
                    <a:cxn ang="0">
                      <a:pos x="4320" y="5115"/>
                    </a:cxn>
                    <a:cxn ang="0">
                      <a:pos x="4177" y="5257"/>
                    </a:cxn>
                    <a:cxn ang="0">
                      <a:pos x="3787" y="4650"/>
                    </a:cxn>
                    <a:cxn ang="0">
                      <a:pos x="3645" y="4740"/>
                    </a:cxn>
                    <a:cxn ang="0">
                      <a:pos x="3660" y="5602"/>
                    </a:cxn>
                    <a:cxn ang="0">
                      <a:pos x="3487" y="5677"/>
                    </a:cxn>
                    <a:cxn ang="0">
                      <a:pos x="3225" y="4920"/>
                    </a:cxn>
                    <a:cxn ang="0">
                      <a:pos x="3060" y="4950"/>
                    </a:cxn>
                    <a:cxn ang="0">
                      <a:pos x="2917" y="5805"/>
                    </a:cxn>
                    <a:cxn ang="0">
                      <a:pos x="2752" y="5790"/>
                    </a:cxn>
                    <a:cxn ang="0">
                      <a:pos x="2595" y="4935"/>
                    </a:cxn>
                    <a:cxn ang="0">
                      <a:pos x="2452" y="4905"/>
                    </a:cxn>
                    <a:cxn ang="0">
                      <a:pos x="2197" y="5677"/>
                    </a:cxn>
                    <a:cxn ang="0">
                      <a:pos x="2010" y="5595"/>
                    </a:cxn>
                    <a:cxn ang="0">
                      <a:pos x="2025" y="4755"/>
                    </a:cxn>
                    <a:cxn ang="0">
                      <a:pos x="1882" y="4635"/>
                    </a:cxn>
                    <a:cxn ang="0">
                      <a:pos x="1500" y="5272"/>
                    </a:cxn>
                    <a:cxn ang="0">
                      <a:pos x="1342" y="5137"/>
                    </a:cxn>
                    <a:cxn ang="0">
                      <a:pos x="1500" y="4297"/>
                    </a:cxn>
                    <a:cxn ang="0">
                      <a:pos x="1365" y="4155"/>
                    </a:cxn>
                    <a:cxn ang="0">
                      <a:pos x="900" y="4590"/>
                    </a:cxn>
                    <a:cxn ang="0">
                      <a:pos x="765" y="4357"/>
                    </a:cxn>
                    <a:cxn ang="0">
                      <a:pos x="1057" y="3637"/>
                    </a:cxn>
                    <a:cxn ang="0">
                      <a:pos x="960" y="3450"/>
                    </a:cxn>
                    <a:cxn ang="0">
                      <a:pos x="427" y="3690"/>
                    </a:cxn>
                    <a:cxn ang="0">
                      <a:pos x="330" y="3427"/>
                    </a:cxn>
                    <a:cxn ang="0">
                      <a:pos x="735" y="2835"/>
                    </a:cxn>
                    <a:cxn ang="0">
                      <a:pos x="682" y="2587"/>
                    </a:cxn>
                    <a:cxn ang="0">
                      <a:pos x="142" y="2602"/>
                    </a:cxn>
                    <a:cxn ang="0">
                      <a:pos x="90" y="2347"/>
                    </a:cxn>
                    <a:cxn ang="0">
                      <a:pos x="555" y="1890"/>
                    </a:cxn>
                    <a:cxn ang="0">
                      <a:pos x="540" y="1665"/>
                    </a:cxn>
                    <a:cxn ang="0">
                      <a:pos x="0" y="1470"/>
                    </a:cxn>
                    <a:cxn ang="0">
                      <a:pos x="0" y="1140"/>
                    </a:cxn>
                    <a:cxn ang="0">
                      <a:pos x="517" y="930"/>
                    </a:cxn>
                    <a:cxn ang="0">
                      <a:pos x="532" y="660"/>
                    </a:cxn>
                    <a:cxn ang="0">
                      <a:pos x="75" y="277"/>
                    </a:cxn>
                    <a:cxn ang="0">
                      <a:pos x="105" y="0"/>
                    </a:cxn>
                    <a:cxn ang="0">
                      <a:pos x="675" y="15"/>
                    </a:cxn>
                    <a:cxn ang="0">
                      <a:pos x="907" y="82"/>
                    </a:cxn>
                    <a:cxn ang="0">
                      <a:pos x="870" y="945"/>
                    </a:cxn>
                    <a:cxn ang="0">
                      <a:pos x="1237" y="2775"/>
                    </a:cxn>
                    <a:cxn ang="0">
                      <a:pos x="1882" y="3967"/>
                    </a:cxn>
                    <a:cxn ang="0">
                      <a:pos x="3007" y="4507"/>
                    </a:cxn>
                    <a:cxn ang="0">
                      <a:pos x="3877" y="4050"/>
                    </a:cxn>
                    <a:cxn ang="0">
                      <a:pos x="4552" y="2895"/>
                    </a:cxn>
                    <a:cxn ang="0">
                      <a:pos x="4747" y="2175"/>
                    </a:cxn>
                    <a:cxn ang="0">
                      <a:pos x="5092" y="1912"/>
                    </a:cxn>
                  </a:cxnLst>
                  <a:rect l="0" t="0" r="r" b="b"/>
                  <a:pathLst>
                    <a:path w="5580" h="5805">
                      <a:moveTo>
                        <a:pt x="5092" y="1912"/>
                      </a:moveTo>
                      <a:lnTo>
                        <a:pt x="5580" y="2317"/>
                      </a:lnTo>
                      <a:lnTo>
                        <a:pt x="5542" y="2602"/>
                      </a:lnTo>
                      <a:lnTo>
                        <a:pt x="4987" y="2595"/>
                      </a:lnTo>
                      <a:lnTo>
                        <a:pt x="4920" y="2812"/>
                      </a:lnTo>
                      <a:lnTo>
                        <a:pt x="5325" y="3435"/>
                      </a:lnTo>
                      <a:lnTo>
                        <a:pt x="5205" y="3675"/>
                      </a:lnTo>
                      <a:lnTo>
                        <a:pt x="4710" y="3435"/>
                      </a:lnTo>
                      <a:lnTo>
                        <a:pt x="4597" y="3637"/>
                      </a:lnTo>
                      <a:lnTo>
                        <a:pt x="4897" y="4357"/>
                      </a:lnTo>
                      <a:lnTo>
                        <a:pt x="4755" y="4560"/>
                      </a:lnTo>
                      <a:lnTo>
                        <a:pt x="4305" y="4147"/>
                      </a:lnTo>
                      <a:lnTo>
                        <a:pt x="4177" y="4282"/>
                      </a:lnTo>
                      <a:lnTo>
                        <a:pt x="4320" y="5115"/>
                      </a:lnTo>
                      <a:lnTo>
                        <a:pt x="4177" y="5257"/>
                      </a:lnTo>
                      <a:lnTo>
                        <a:pt x="3787" y="4650"/>
                      </a:lnTo>
                      <a:lnTo>
                        <a:pt x="3645" y="4740"/>
                      </a:lnTo>
                      <a:lnTo>
                        <a:pt x="3660" y="5602"/>
                      </a:lnTo>
                      <a:lnTo>
                        <a:pt x="3487" y="5677"/>
                      </a:lnTo>
                      <a:lnTo>
                        <a:pt x="3225" y="4920"/>
                      </a:lnTo>
                      <a:lnTo>
                        <a:pt x="3060" y="4950"/>
                      </a:lnTo>
                      <a:lnTo>
                        <a:pt x="2917" y="5805"/>
                      </a:lnTo>
                      <a:lnTo>
                        <a:pt x="2752" y="5790"/>
                      </a:lnTo>
                      <a:lnTo>
                        <a:pt x="2595" y="4935"/>
                      </a:lnTo>
                      <a:lnTo>
                        <a:pt x="2452" y="4905"/>
                      </a:lnTo>
                      <a:lnTo>
                        <a:pt x="2197" y="5677"/>
                      </a:lnTo>
                      <a:lnTo>
                        <a:pt x="2010" y="5595"/>
                      </a:lnTo>
                      <a:lnTo>
                        <a:pt x="2025" y="4755"/>
                      </a:lnTo>
                      <a:lnTo>
                        <a:pt x="1882" y="4635"/>
                      </a:lnTo>
                      <a:lnTo>
                        <a:pt x="1500" y="5272"/>
                      </a:lnTo>
                      <a:lnTo>
                        <a:pt x="1342" y="5137"/>
                      </a:lnTo>
                      <a:lnTo>
                        <a:pt x="1500" y="4297"/>
                      </a:lnTo>
                      <a:lnTo>
                        <a:pt x="1365" y="4155"/>
                      </a:lnTo>
                      <a:lnTo>
                        <a:pt x="900" y="4590"/>
                      </a:lnTo>
                      <a:lnTo>
                        <a:pt x="765" y="4357"/>
                      </a:lnTo>
                      <a:lnTo>
                        <a:pt x="1057" y="3637"/>
                      </a:lnTo>
                      <a:lnTo>
                        <a:pt x="960" y="3450"/>
                      </a:lnTo>
                      <a:lnTo>
                        <a:pt x="427" y="3690"/>
                      </a:lnTo>
                      <a:lnTo>
                        <a:pt x="330" y="3427"/>
                      </a:lnTo>
                      <a:lnTo>
                        <a:pt x="735" y="2835"/>
                      </a:lnTo>
                      <a:lnTo>
                        <a:pt x="682" y="2587"/>
                      </a:lnTo>
                      <a:lnTo>
                        <a:pt x="142" y="2602"/>
                      </a:lnTo>
                      <a:lnTo>
                        <a:pt x="90" y="2347"/>
                      </a:lnTo>
                      <a:lnTo>
                        <a:pt x="555" y="1890"/>
                      </a:lnTo>
                      <a:lnTo>
                        <a:pt x="540" y="1665"/>
                      </a:lnTo>
                      <a:lnTo>
                        <a:pt x="0" y="1470"/>
                      </a:lnTo>
                      <a:lnTo>
                        <a:pt x="0" y="1140"/>
                      </a:lnTo>
                      <a:lnTo>
                        <a:pt x="517" y="930"/>
                      </a:lnTo>
                      <a:lnTo>
                        <a:pt x="532" y="660"/>
                      </a:lnTo>
                      <a:lnTo>
                        <a:pt x="75" y="277"/>
                      </a:lnTo>
                      <a:lnTo>
                        <a:pt x="105" y="0"/>
                      </a:lnTo>
                      <a:lnTo>
                        <a:pt x="675" y="15"/>
                      </a:lnTo>
                      <a:lnTo>
                        <a:pt x="907" y="82"/>
                      </a:lnTo>
                      <a:lnTo>
                        <a:pt x="870" y="945"/>
                      </a:lnTo>
                      <a:lnTo>
                        <a:pt x="1237" y="2775"/>
                      </a:lnTo>
                      <a:lnTo>
                        <a:pt x="1882" y="3967"/>
                      </a:lnTo>
                      <a:lnTo>
                        <a:pt x="3007" y="4507"/>
                      </a:lnTo>
                      <a:lnTo>
                        <a:pt x="3877" y="4050"/>
                      </a:lnTo>
                      <a:lnTo>
                        <a:pt x="4552" y="2895"/>
                      </a:lnTo>
                      <a:lnTo>
                        <a:pt x="4747" y="2175"/>
                      </a:lnTo>
                      <a:lnTo>
                        <a:pt x="5092" y="1912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934" name="Freeform 94"/>
                <p:cNvSpPr>
                  <a:spLocks/>
                </p:cNvSpPr>
                <p:nvPr/>
              </p:nvSpPr>
              <p:spPr bwMode="auto">
                <a:xfrm>
                  <a:off x="8513" y="9038"/>
                  <a:ext cx="592" cy="255"/>
                </a:xfrm>
                <a:custGeom>
                  <a:avLst/>
                  <a:gdLst/>
                  <a:ahLst/>
                  <a:cxnLst>
                    <a:cxn ang="0">
                      <a:pos x="127" y="0"/>
                    </a:cxn>
                    <a:cxn ang="0">
                      <a:pos x="592" y="240"/>
                    </a:cxn>
                    <a:cxn ang="0">
                      <a:pos x="37" y="255"/>
                    </a:cxn>
                    <a:cxn ang="0">
                      <a:pos x="0" y="210"/>
                    </a:cxn>
                    <a:cxn ang="0">
                      <a:pos x="127" y="0"/>
                    </a:cxn>
                  </a:cxnLst>
                  <a:rect l="0" t="0" r="r" b="b"/>
                  <a:pathLst>
                    <a:path w="592" h="255">
                      <a:moveTo>
                        <a:pt x="127" y="0"/>
                      </a:moveTo>
                      <a:lnTo>
                        <a:pt x="592" y="240"/>
                      </a:lnTo>
                      <a:lnTo>
                        <a:pt x="37" y="255"/>
                      </a:lnTo>
                      <a:lnTo>
                        <a:pt x="0" y="210"/>
                      </a:lnTo>
                      <a:lnTo>
                        <a:pt x="127" y="0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935" name="Freeform 95"/>
                <p:cNvSpPr>
                  <a:spLocks/>
                </p:cNvSpPr>
                <p:nvPr/>
              </p:nvSpPr>
              <p:spPr bwMode="auto">
                <a:xfrm>
                  <a:off x="8100" y="9751"/>
                  <a:ext cx="578" cy="465"/>
                </a:xfrm>
                <a:custGeom>
                  <a:avLst/>
                  <a:gdLst/>
                  <a:ahLst/>
                  <a:cxnLst>
                    <a:cxn ang="0">
                      <a:pos x="578" y="405"/>
                    </a:cxn>
                    <a:cxn ang="0">
                      <a:pos x="128" y="0"/>
                    </a:cxn>
                    <a:cxn ang="0">
                      <a:pos x="0" y="135"/>
                    </a:cxn>
                    <a:cxn ang="0">
                      <a:pos x="75" y="465"/>
                    </a:cxn>
                    <a:cxn ang="0">
                      <a:pos x="578" y="405"/>
                    </a:cxn>
                  </a:cxnLst>
                  <a:rect l="0" t="0" r="r" b="b"/>
                  <a:pathLst>
                    <a:path w="578" h="465">
                      <a:moveTo>
                        <a:pt x="578" y="405"/>
                      </a:moveTo>
                      <a:lnTo>
                        <a:pt x="128" y="0"/>
                      </a:lnTo>
                      <a:lnTo>
                        <a:pt x="0" y="135"/>
                      </a:lnTo>
                      <a:lnTo>
                        <a:pt x="75" y="465"/>
                      </a:lnTo>
                      <a:lnTo>
                        <a:pt x="578" y="405"/>
                      </a:lnTo>
                      <a:close/>
                    </a:path>
                  </a:pathLst>
                </a:custGeom>
                <a:solidFill>
                  <a:srgbClr val="29292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936" name="Freeform 96"/>
                <p:cNvSpPr>
                  <a:spLocks/>
                </p:cNvSpPr>
                <p:nvPr/>
              </p:nvSpPr>
              <p:spPr bwMode="auto">
                <a:xfrm>
                  <a:off x="7560" y="10245"/>
                  <a:ext cx="540" cy="645"/>
                </a:xfrm>
                <a:custGeom>
                  <a:avLst/>
                  <a:gdLst/>
                  <a:ahLst/>
                  <a:cxnLst>
                    <a:cxn ang="0">
                      <a:pos x="540" y="608"/>
                    </a:cxn>
                    <a:cxn ang="0">
                      <a:pos x="150" y="0"/>
                    </a:cxn>
                    <a:cxn ang="0">
                      <a:pos x="0" y="98"/>
                    </a:cxn>
                    <a:cxn ang="0">
                      <a:pos x="8" y="645"/>
                    </a:cxn>
                    <a:cxn ang="0">
                      <a:pos x="540" y="608"/>
                    </a:cxn>
                  </a:cxnLst>
                  <a:rect l="0" t="0" r="r" b="b"/>
                  <a:pathLst>
                    <a:path w="540" h="645">
                      <a:moveTo>
                        <a:pt x="540" y="608"/>
                      </a:moveTo>
                      <a:lnTo>
                        <a:pt x="150" y="0"/>
                      </a:lnTo>
                      <a:lnTo>
                        <a:pt x="0" y="98"/>
                      </a:lnTo>
                      <a:lnTo>
                        <a:pt x="8" y="645"/>
                      </a:lnTo>
                      <a:lnTo>
                        <a:pt x="540" y="608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937" name="Freeform 97"/>
                <p:cNvSpPr>
                  <a:spLocks/>
                </p:cNvSpPr>
                <p:nvPr/>
              </p:nvSpPr>
              <p:spPr bwMode="auto">
                <a:xfrm>
                  <a:off x="6870" y="10508"/>
                  <a:ext cx="533" cy="787"/>
                </a:xfrm>
                <a:custGeom>
                  <a:avLst/>
                  <a:gdLst/>
                  <a:ahLst/>
                  <a:cxnLst>
                    <a:cxn ang="0">
                      <a:pos x="263" y="0"/>
                    </a:cxn>
                    <a:cxn ang="0">
                      <a:pos x="533" y="787"/>
                    </a:cxn>
                    <a:cxn ang="0">
                      <a:pos x="0" y="787"/>
                    </a:cxn>
                    <a:cxn ang="0">
                      <a:pos x="105" y="52"/>
                    </a:cxn>
                    <a:cxn ang="0">
                      <a:pos x="263" y="0"/>
                    </a:cxn>
                  </a:cxnLst>
                  <a:rect l="0" t="0" r="r" b="b"/>
                  <a:pathLst>
                    <a:path w="533" h="787">
                      <a:moveTo>
                        <a:pt x="263" y="0"/>
                      </a:moveTo>
                      <a:lnTo>
                        <a:pt x="533" y="787"/>
                      </a:lnTo>
                      <a:lnTo>
                        <a:pt x="0" y="787"/>
                      </a:lnTo>
                      <a:lnTo>
                        <a:pt x="105" y="52"/>
                      </a:lnTo>
                      <a:lnTo>
                        <a:pt x="263" y="0"/>
                      </a:lnTo>
                      <a:close/>
                    </a:path>
                  </a:pathLst>
                </a:custGeom>
                <a:solidFill>
                  <a:srgbClr val="5F5F5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938" name="Freeform 98"/>
                <p:cNvSpPr>
                  <a:spLocks/>
                </p:cNvSpPr>
                <p:nvPr/>
              </p:nvSpPr>
              <p:spPr bwMode="auto">
                <a:xfrm>
                  <a:off x="5663" y="10500"/>
                  <a:ext cx="1005" cy="938"/>
                </a:xfrm>
                <a:custGeom>
                  <a:avLst/>
                  <a:gdLst/>
                  <a:ahLst/>
                  <a:cxnLst>
                    <a:cxn ang="0">
                      <a:pos x="1005" y="893"/>
                    </a:cxn>
                    <a:cxn ang="0">
                      <a:pos x="862" y="45"/>
                    </a:cxn>
                    <a:cxn ang="0">
                      <a:pos x="712" y="0"/>
                    </a:cxn>
                    <a:cxn ang="0">
                      <a:pos x="442" y="780"/>
                    </a:cxn>
                    <a:cxn ang="0">
                      <a:pos x="0" y="803"/>
                    </a:cxn>
                    <a:cxn ang="0">
                      <a:pos x="22" y="938"/>
                    </a:cxn>
                    <a:cxn ang="0">
                      <a:pos x="1005" y="893"/>
                    </a:cxn>
                  </a:cxnLst>
                  <a:rect l="0" t="0" r="r" b="b"/>
                  <a:pathLst>
                    <a:path w="1005" h="938">
                      <a:moveTo>
                        <a:pt x="1005" y="893"/>
                      </a:moveTo>
                      <a:lnTo>
                        <a:pt x="862" y="45"/>
                      </a:lnTo>
                      <a:lnTo>
                        <a:pt x="712" y="0"/>
                      </a:lnTo>
                      <a:lnTo>
                        <a:pt x="442" y="780"/>
                      </a:lnTo>
                      <a:lnTo>
                        <a:pt x="0" y="803"/>
                      </a:lnTo>
                      <a:lnTo>
                        <a:pt x="22" y="938"/>
                      </a:lnTo>
                      <a:lnTo>
                        <a:pt x="1005" y="893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939" name="Freeform 99"/>
                <p:cNvSpPr>
                  <a:spLocks/>
                </p:cNvSpPr>
                <p:nvPr/>
              </p:nvSpPr>
              <p:spPr bwMode="auto">
                <a:xfrm>
                  <a:off x="4973" y="11206"/>
                  <a:ext cx="1125" cy="97"/>
                </a:xfrm>
                <a:custGeom>
                  <a:avLst/>
                  <a:gdLst/>
                  <a:ahLst/>
                  <a:cxnLst>
                    <a:cxn ang="0">
                      <a:pos x="952" y="0"/>
                    </a:cxn>
                    <a:cxn ang="0">
                      <a:pos x="1125" y="75"/>
                    </a:cxn>
                    <a:cxn ang="0">
                      <a:pos x="150" y="97"/>
                    </a:cxn>
                    <a:cxn ang="0">
                      <a:pos x="0" y="7"/>
                    </a:cxn>
                    <a:cxn ang="0">
                      <a:pos x="952" y="0"/>
                    </a:cxn>
                  </a:cxnLst>
                  <a:rect l="0" t="0" r="r" b="b"/>
                  <a:pathLst>
                    <a:path w="1125" h="97">
                      <a:moveTo>
                        <a:pt x="952" y="0"/>
                      </a:moveTo>
                      <a:lnTo>
                        <a:pt x="1125" y="75"/>
                      </a:lnTo>
                      <a:lnTo>
                        <a:pt x="150" y="97"/>
                      </a:lnTo>
                      <a:lnTo>
                        <a:pt x="0" y="7"/>
                      </a:lnTo>
                      <a:lnTo>
                        <a:pt x="952" y="0"/>
                      </a:lnTo>
                      <a:close/>
                    </a:path>
                  </a:pathLst>
                </a:custGeom>
                <a:solidFill>
                  <a:srgbClr val="5F5F5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940" name="Freeform 100"/>
                <p:cNvSpPr>
                  <a:spLocks/>
                </p:cNvSpPr>
                <p:nvPr/>
              </p:nvSpPr>
              <p:spPr bwMode="auto">
                <a:xfrm>
                  <a:off x="5768" y="10222"/>
                  <a:ext cx="180" cy="113"/>
                </a:xfrm>
                <a:custGeom>
                  <a:avLst/>
                  <a:gdLst/>
                  <a:ahLst/>
                  <a:cxnLst>
                    <a:cxn ang="0">
                      <a:pos x="53" y="0"/>
                    </a:cxn>
                    <a:cxn ang="0">
                      <a:pos x="0" y="105"/>
                    </a:cxn>
                    <a:cxn ang="0">
                      <a:pos x="180" y="113"/>
                    </a:cxn>
                    <a:cxn ang="0">
                      <a:pos x="53" y="0"/>
                    </a:cxn>
                  </a:cxnLst>
                  <a:rect l="0" t="0" r="r" b="b"/>
                  <a:pathLst>
                    <a:path w="180" h="113">
                      <a:moveTo>
                        <a:pt x="53" y="0"/>
                      </a:moveTo>
                      <a:lnTo>
                        <a:pt x="0" y="105"/>
                      </a:lnTo>
                      <a:lnTo>
                        <a:pt x="180" y="113"/>
                      </a:lnTo>
                      <a:lnTo>
                        <a:pt x="5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941" name="Freeform 101"/>
                <p:cNvSpPr>
                  <a:spLocks/>
                </p:cNvSpPr>
                <p:nvPr/>
              </p:nvSpPr>
              <p:spPr bwMode="auto">
                <a:xfrm>
                  <a:off x="4958" y="10328"/>
                  <a:ext cx="990" cy="877"/>
                </a:xfrm>
                <a:custGeom>
                  <a:avLst/>
                  <a:gdLst/>
                  <a:ahLst/>
                  <a:cxnLst>
                    <a:cxn ang="0">
                      <a:pos x="802" y="0"/>
                    </a:cxn>
                    <a:cxn ang="0">
                      <a:pos x="990" y="0"/>
                    </a:cxn>
                    <a:cxn ang="0">
                      <a:pos x="967" y="870"/>
                    </a:cxn>
                    <a:cxn ang="0">
                      <a:pos x="15" y="877"/>
                    </a:cxn>
                    <a:cxn ang="0">
                      <a:pos x="0" y="570"/>
                    </a:cxn>
                    <a:cxn ang="0">
                      <a:pos x="465" y="540"/>
                    </a:cxn>
                    <a:cxn ang="0">
                      <a:pos x="802" y="0"/>
                    </a:cxn>
                  </a:cxnLst>
                  <a:rect l="0" t="0" r="r" b="b"/>
                  <a:pathLst>
                    <a:path w="990" h="877">
                      <a:moveTo>
                        <a:pt x="802" y="0"/>
                      </a:moveTo>
                      <a:lnTo>
                        <a:pt x="990" y="0"/>
                      </a:lnTo>
                      <a:lnTo>
                        <a:pt x="967" y="870"/>
                      </a:lnTo>
                      <a:lnTo>
                        <a:pt x="15" y="877"/>
                      </a:lnTo>
                      <a:lnTo>
                        <a:pt x="0" y="570"/>
                      </a:lnTo>
                      <a:lnTo>
                        <a:pt x="465" y="540"/>
                      </a:lnTo>
                      <a:lnTo>
                        <a:pt x="802" y="0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942" name="Freeform 102"/>
                <p:cNvSpPr>
                  <a:spLocks/>
                </p:cNvSpPr>
                <p:nvPr/>
              </p:nvSpPr>
              <p:spPr bwMode="auto">
                <a:xfrm>
                  <a:off x="4298" y="10733"/>
                  <a:ext cx="1095" cy="180"/>
                </a:xfrm>
                <a:custGeom>
                  <a:avLst/>
                  <a:gdLst/>
                  <a:ahLst/>
                  <a:cxnLst>
                    <a:cxn ang="0">
                      <a:pos x="0" y="37"/>
                    </a:cxn>
                    <a:cxn ang="0">
                      <a:pos x="60" y="30"/>
                    </a:cxn>
                    <a:cxn ang="0">
                      <a:pos x="967" y="0"/>
                    </a:cxn>
                    <a:cxn ang="0">
                      <a:pos x="1095" y="142"/>
                    </a:cxn>
                    <a:cxn ang="0">
                      <a:pos x="157" y="180"/>
                    </a:cxn>
                    <a:cxn ang="0">
                      <a:pos x="0" y="37"/>
                    </a:cxn>
                  </a:cxnLst>
                  <a:rect l="0" t="0" r="r" b="b"/>
                  <a:pathLst>
                    <a:path w="1095" h="180">
                      <a:moveTo>
                        <a:pt x="0" y="37"/>
                      </a:moveTo>
                      <a:cubicBezTo>
                        <a:pt x="20" y="35"/>
                        <a:pt x="40" y="32"/>
                        <a:pt x="60" y="30"/>
                      </a:cubicBezTo>
                      <a:lnTo>
                        <a:pt x="967" y="0"/>
                      </a:lnTo>
                      <a:lnTo>
                        <a:pt x="1095" y="142"/>
                      </a:lnTo>
                      <a:lnTo>
                        <a:pt x="157" y="18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943" name="Freeform 103"/>
                <p:cNvSpPr>
                  <a:spLocks/>
                </p:cNvSpPr>
                <p:nvPr/>
              </p:nvSpPr>
              <p:spPr bwMode="auto">
                <a:xfrm>
                  <a:off x="4298" y="9878"/>
                  <a:ext cx="1110" cy="870"/>
                </a:xfrm>
                <a:custGeom>
                  <a:avLst/>
                  <a:gdLst/>
                  <a:ahLst/>
                  <a:cxnLst>
                    <a:cxn ang="0">
                      <a:pos x="967" y="855"/>
                    </a:cxn>
                    <a:cxn ang="0">
                      <a:pos x="1110" y="0"/>
                    </a:cxn>
                    <a:cxn ang="0">
                      <a:pos x="847" y="7"/>
                    </a:cxn>
                    <a:cxn ang="0">
                      <a:pos x="517" y="307"/>
                    </a:cxn>
                    <a:cxn ang="0">
                      <a:pos x="82" y="330"/>
                    </a:cxn>
                    <a:cxn ang="0">
                      <a:pos x="0" y="870"/>
                    </a:cxn>
                    <a:cxn ang="0">
                      <a:pos x="967" y="855"/>
                    </a:cxn>
                  </a:cxnLst>
                  <a:rect l="0" t="0" r="r" b="b"/>
                  <a:pathLst>
                    <a:path w="1110" h="870">
                      <a:moveTo>
                        <a:pt x="967" y="855"/>
                      </a:moveTo>
                      <a:lnTo>
                        <a:pt x="1110" y="0"/>
                      </a:lnTo>
                      <a:lnTo>
                        <a:pt x="847" y="7"/>
                      </a:lnTo>
                      <a:lnTo>
                        <a:pt x="517" y="307"/>
                      </a:lnTo>
                      <a:lnTo>
                        <a:pt x="82" y="330"/>
                      </a:lnTo>
                      <a:lnTo>
                        <a:pt x="0" y="870"/>
                      </a:lnTo>
                      <a:lnTo>
                        <a:pt x="967" y="855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944" name="Freeform 104"/>
                <p:cNvSpPr>
                  <a:spLocks/>
                </p:cNvSpPr>
                <p:nvPr/>
              </p:nvSpPr>
              <p:spPr bwMode="auto">
                <a:xfrm>
                  <a:off x="3720" y="9960"/>
                  <a:ext cx="1080" cy="248"/>
                </a:xfrm>
                <a:custGeom>
                  <a:avLst/>
                  <a:gdLst/>
                  <a:ahLst/>
                  <a:cxnLst>
                    <a:cxn ang="0">
                      <a:pos x="968" y="0"/>
                    </a:cxn>
                    <a:cxn ang="0">
                      <a:pos x="0" y="30"/>
                    </a:cxn>
                    <a:cxn ang="0">
                      <a:pos x="128" y="248"/>
                    </a:cxn>
                    <a:cxn ang="0">
                      <a:pos x="1080" y="218"/>
                    </a:cxn>
                    <a:cxn ang="0">
                      <a:pos x="968" y="0"/>
                    </a:cxn>
                  </a:cxnLst>
                  <a:rect l="0" t="0" r="r" b="b"/>
                  <a:pathLst>
                    <a:path w="1080" h="248">
                      <a:moveTo>
                        <a:pt x="968" y="0"/>
                      </a:moveTo>
                      <a:lnTo>
                        <a:pt x="0" y="30"/>
                      </a:lnTo>
                      <a:lnTo>
                        <a:pt x="128" y="248"/>
                      </a:lnTo>
                      <a:lnTo>
                        <a:pt x="1080" y="218"/>
                      </a:lnTo>
                      <a:lnTo>
                        <a:pt x="968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945" name="Freeform 105"/>
                <p:cNvSpPr>
                  <a:spLocks/>
                </p:cNvSpPr>
                <p:nvPr/>
              </p:nvSpPr>
              <p:spPr bwMode="auto">
                <a:xfrm>
                  <a:off x="3735" y="9233"/>
                  <a:ext cx="1253" cy="742"/>
                </a:xfrm>
                <a:custGeom>
                  <a:avLst/>
                  <a:gdLst/>
                  <a:ahLst/>
                  <a:cxnLst>
                    <a:cxn ang="0">
                      <a:pos x="0" y="742"/>
                    </a:cxn>
                    <a:cxn ang="0">
                      <a:pos x="278" y="52"/>
                    </a:cxn>
                    <a:cxn ang="0">
                      <a:pos x="623" y="52"/>
                    </a:cxn>
                    <a:cxn ang="0">
                      <a:pos x="758" y="15"/>
                    </a:cxn>
                    <a:cxn ang="0">
                      <a:pos x="1253" y="0"/>
                    </a:cxn>
                    <a:cxn ang="0">
                      <a:pos x="953" y="720"/>
                    </a:cxn>
                    <a:cxn ang="0">
                      <a:pos x="0" y="742"/>
                    </a:cxn>
                  </a:cxnLst>
                  <a:rect l="0" t="0" r="r" b="b"/>
                  <a:pathLst>
                    <a:path w="1253" h="742">
                      <a:moveTo>
                        <a:pt x="0" y="742"/>
                      </a:moveTo>
                      <a:lnTo>
                        <a:pt x="278" y="52"/>
                      </a:lnTo>
                      <a:lnTo>
                        <a:pt x="623" y="52"/>
                      </a:lnTo>
                      <a:lnTo>
                        <a:pt x="758" y="15"/>
                      </a:lnTo>
                      <a:lnTo>
                        <a:pt x="1253" y="0"/>
                      </a:lnTo>
                      <a:lnTo>
                        <a:pt x="953" y="720"/>
                      </a:lnTo>
                      <a:lnTo>
                        <a:pt x="0" y="742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946" name="Freeform 106"/>
                <p:cNvSpPr>
                  <a:spLocks/>
                </p:cNvSpPr>
                <p:nvPr/>
              </p:nvSpPr>
              <p:spPr bwMode="auto">
                <a:xfrm>
                  <a:off x="3293" y="9045"/>
                  <a:ext cx="1042" cy="255"/>
                </a:xfrm>
                <a:custGeom>
                  <a:avLst/>
                  <a:gdLst/>
                  <a:ahLst/>
                  <a:cxnLst>
                    <a:cxn ang="0">
                      <a:pos x="0" y="30"/>
                    </a:cxn>
                    <a:cxn ang="0">
                      <a:pos x="960" y="0"/>
                    </a:cxn>
                    <a:cxn ang="0">
                      <a:pos x="1042" y="233"/>
                    </a:cxn>
                    <a:cxn ang="0">
                      <a:pos x="97" y="255"/>
                    </a:cxn>
                    <a:cxn ang="0">
                      <a:pos x="0" y="30"/>
                    </a:cxn>
                  </a:cxnLst>
                  <a:rect l="0" t="0" r="r" b="b"/>
                  <a:pathLst>
                    <a:path w="1042" h="255">
                      <a:moveTo>
                        <a:pt x="0" y="30"/>
                      </a:moveTo>
                      <a:lnTo>
                        <a:pt x="960" y="0"/>
                      </a:lnTo>
                      <a:lnTo>
                        <a:pt x="1042" y="233"/>
                      </a:lnTo>
                      <a:lnTo>
                        <a:pt x="97" y="255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947" name="Freeform 107"/>
                <p:cNvSpPr>
                  <a:spLocks/>
                </p:cNvSpPr>
                <p:nvPr/>
              </p:nvSpPr>
              <p:spPr bwMode="auto">
                <a:xfrm>
                  <a:off x="3300" y="8415"/>
                  <a:ext cx="1350" cy="645"/>
                </a:xfrm>
                <a:custGeom>
                  <a:avLst/>
                  <a:gdLst/>
                  <a:ahLst/>
                  <a:cxnLst>
                    <a:cxn ang="0">
                      <a:pos x="938" y="615"/>
                    </a:cxn>
                    <a:cxn ang="0">
                      <a:pos x="1350" y="0"/>
                    </a:cxn>
                    <a:cxn ang="0">
                      <a:pos x="383" y="30"/>
                    </a:cxn>
                    <a:cxn ang="0">
                      <a:pos x="0" y="645"/>
                    </a:cxn>
                    <a:cxn ang="0">
                      <a:pos x="938" y="615"/>
                    </a:cxn>
                  </a:cxnLst>
                  <a:rect l="0" t="0" r="r" b="b"/>
                  <a:pathLst>
                    <a:path w="1350" h="645">
                      <a:moveTo>
                        <a:pt x="938" y="615"/>
                      </a:moveTo>
                      <a:lnTo>
                        <a:pt x="1350" y="0"/>
                      </a:lnTo>
                      <a:lnTo>
                        <a:pt x="383" y="30"/>
                      </a:lnTo>
                      <a:lnTo>
                        <a:pt x="0" y="645"/>
                      </a:lnTo>
                      <a:lnTo>
                        <a:pt x="938" y="615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948" name="Freeform 108"/>
                <p:cNvSpPr>
                  <a:spLocks/>
                </p:cNvSpPr>
                <p:nvPr/>
              </p:nvSpPr>
              <p:spPr bwMode="auto">
                <a:xfrm>
                  <a:off x="3038" y="7950"/>
                  <a:ext cx="1020" cy="255"/>
                </a:xfrm>
                <a:custGeom>
                  <a:avLst/>
                  <a:gdLst/>
                  <a:ahLst/>
                  <a:cxnLst>
                    <a:cxn ang="0">
                      <a:pos x="1020" y="255"/>
                    </a:cxn>
                    <a:cxn ang="0">
                      <a:pos x="30" y="255"/>
                    </a:cxn>
                    <a:cxn ang="0">
                      <a:pos x="0" y="15"/>
                    </a:cxn>
                    <a:cxn ang="0">
                      <a:pos x="967" y="0"/>
                    </a:cxn>
                    <a:cxn ang="0">
                      <a:pos x="1020" y="255"/>
                    </a:cxn>
                  </a:cxnLst>
                  <a:rect l="0" t="0" r="r" b="b"/>
                  <a:pathLst>
                    <a:path w="1020" h="255">
                      <a:moveTo>
                        <a:pt x="1020" y="255"/>
                      </a:moveTo>
                      <a:lnTo>
                        <a:pt x="30" y="255"/>
                      </a:lnTo>
                      <a:lnTo>
                        <a:pt x="0" y="15"/>
                      </a:lnTo>
                      <a:lnTo>
                        <a:pt x="967" y="0"/>
                      </a:lnTo>
                      <a:lnTo>
                        <a:pt x="1020" y="255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949" name="Freeform 109"/>
                <p:cNvSpPr>
                  <a:spLocks/>
                </p:cNvSpPr>
                <p:nvPr/>
              </p:nvSpPr>
              <p:spPr bwMode="auto">
                <a:xfrm>
                  <a:off x="3068" y="8190"/>
                  <a:ext cx="1537" cy="68"/>
                </a:xfrm>
                <a:custGeom>
                  <a:avLst/>
                  <a:gdLst/>
                  <a:ahLst/>
                  <a:cxnLst>
                    <a:cxn ang="0">
                      <a:pos x="0" y="15"/>
                    </a:cxn>
                    <a:cxn ang="0">
                      <a:pos x="577" y="68"/>
                    </a:cxn>
                    <a:cxn ang="0">
                      <a:pos x="1537" y="15"/>
                    </a:cxn>
                    <a:cxn ang="0">
                      <a:pos x="982" y="0"/>
                    </a:cxn>
                    <a:cxn ang="0">
                      <a:pos x="0" y="15"/>
                    </a:cxn>
                  </a:cxnLst>
                  <a:rect l="0" t="0" r="r" b="b"/>
                  <a:pathLst>
                    <a:path w="1537" h="68">
                      <a:moveTo>
                        <a:pt x="0" y="15"/>
                      </a:moveTo>
                      <a:lnTo>
                        <a:pt x="577" y="68"/>
                      </a:lnTo>
                      <a:lnTo>
                        <a:pt x="1537" y="15"/>
                      </a:lnTo>
                      <a:lnTo>
                        <a:pt x="982" y="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950" name="Freeform 110"/>
                <p:cNvSpPr>
                  <a:spLocks/>
                </p:cNvSpPr>
                <p:nvPr/>
              </p:nvSpPr>
              <p:spPr bwMode="auto">
                <a:xfrm>
                  <a:off x="3638" y="8183"/>
                  <a:ext cx="1012" cy="247"/>
                </a:xfrm>
                <a:custGeom>
                  <a:avLst/>
                  <a:gdLst/>
                  <a:ahLst/>
                  <a:cxnLst>
                    <a:cxn ang="0">
                      <a:pos x="0" y="75"/>
                    </a:cxn>
                    <a:cxn ang="0">
                      <a:pos x="37" y="247"/>
                    </a:cxn>
                    <a:cxn ang="0">
                      <a:pos x="1012" y="225"/>
                    </a:cxn>
                    <a:cxn ang="0">
                      <a:pos x="960" y="0"/>
                    </a:cxn>
                    <a:cxn ang="0">
                      <a:pos x="0" y="75"/>
                    </a:cxn>
                  </a:cxnLst>
                  <a:rect l="0" t="0" r="r" b="b"/>
                  <a:pathLst>
                    <a:path w="1012" h="247">
                      <a:moveTo>
                        <a:pt x="0" y="75"/>
                      </a:moveTo>
                      <a:lnTo>
                        <a:pt x="37" y="247"/>
                      </a:lnTo>
                      <a:lnTo>
                        <a:pt x="1012" y="225"/>
                      </a:lnTo>
                      <a:lnTo>
                        <a:pt x="960" y="0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951" name="Freeform 111"/>
                <p:cNvSpPr>
                  <a:spLocks/>
                </p:cNvSpPr>
                <p:nvPr/>
              </p:nvSpPr>
              <p:spPr bwMode="auto">
                <a:xfrm>
                  <a:off x="3503" y="7260"/>
                  <a:ext cx="975" cy="270"/>
                </a:xfrm>
                <a:custGeom>
                  <a:avLst/>
                  <a:gdLst/>
                  <a:ahLst/>
                  <a:cxnLst>
                    <a:cxn ang="0">
                      <a:pos x="15" y="270"/>
                    </a:cxn>
                    <a:cxn ang="0">
                      <a:pos x="975" y="240"/>
                    </a:cxn>
                    <a:cxn ang="0">
                      <a:pos x="967" y="0"/>
                    </a:cxn>
                    <a:cxn ang="0">
                      <a:pos x="0" y="15"/>
                    </a:cxn>
                    <a:cxn ang="0">
                      <a:pos x="15" y="270"/>
                    </a:cxn>
                  </a:cxnLst>
                  <a:rect l="0" t="0" r="r" b="b"/>
                  <a:pathLst>
                    <a:path w="975" h="270">
                      <a:moveTo>
                        <a:pt x="15" y="270"/>
                      </a:moveTo>
                      <a:lnTo>
                        <a:pt x="975" y="240"/>
                      </a:lnTo>
                      <a:lnTo>
                        <a:pt x="967" y="0"/>
                      </a:lnTo>
                      <a:lnTo>
                        <a:pt x="0" y="15"/>
                      </a:lnTo>
                      <a:lnTo>
                        <a:pt x="15" y="27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952" name="Freeform 112"/>
                <p:cNvSpPr>
                  <a:spLocks/>
                </p:cNvSpPr>
                <p:nvPr/>
              </p:nvSpPr>
              <p:spPr bwMode="auto">
                <a:xfrm>
                  <a:off x="3038" y="7493"/>
                  <a:ext cx="1432" cy="465"/>
                </a:xfrm>
                <a:custGeom>
                  <a:avLst/>
                  <a:gdLst/>
                  <a:ahLst/>
                  <a:cxnLst>
                    <a:cxn ang="0">
                      <a:pos x="480" y="37"/>
                    </a:cxn>
                    <a:cxn ang="0">
                      <a:pos x="0" y="465"/>
                    </a:cxn>
                    <a:cxn ang="0">
                      <a:pos x="990" y="442"/>
                    </a:cxn>
                    <a:cxn ang="0">
                      <a:pos x="1432" y="0"/>
                    </a:cxn>
                    <a:cxn ang="0">
                      <a:pos x="480" y="37"/>
                    </a:cxn>
                  </a:cxnLst>
                  <a:rect l="0" t="0" r="r" b="b"/>
                  <a:pathLst>
                    <a:path w="1432" h="465">
                      <a:moveTo>
                        <a:pt x="480" y="37"/>
                      </a:moveTo>
                      <a:lnTo>
                        <a:pt x="0" y="465"/>
                      </a:lnTo>
                      <a:lnTo>
                        <a:pt x="990" y="442"/>
                      </a:lnTo>
                      <a:lnTo>
                        <a:pt x="1432" y="0"/>
                      </a:lnTo>
                      <a:lnTo>
                        <a:pt x="480" y="37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953" name="Freeform 113"/>
                <p:cNvSpPr>
                  <a:spLocks/>
                </p:cNvSpPr>
                <p:nvPr/>
              </p:nvSpPr>
              <p:spPr bwMode="auto">
                <a:xfrm>
                  <a:off x="2955" y="7057"/>
                  <a:ext cx="1470" cy="225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960" y="0"/>
                    </a:cxn>
                    <a:cxn ang="0">
                      <a:pos x="1470" y="203"/>
                    </a:cxn>
                    <a:cxn ang="0">
                      <a:pos x="533" y="225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1470" h="225">
                      <a:moveTo>
                        <a:pt x="0" y="8"/>
                      </a:moveTo>
                      <a:lnTo>
                        <a:pt x="960" y="0"/>
                      </a:lnTo>
                      <a:lnTo>
                        <a:pt x="1470" y="203"/>
                      </a:lnTo>
                      <a:lnTo>
                        <a:pt x="533" y="225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954" name="Freeform 114"/>
                <p:cNvSpPr>
                  <a:spLocks/>
                </p:cNvSpPr>
                <p:nvPr/>
              </p:nvSpPr>
              <p:spPr bwMode="auto">
                <a:xfrm>
                  <a:off x="4268" y="2400"/>
                  <a:ext cx="3697" cy="3293"/>
                </a:xfrm>
                <a:custGeom>
                  <a:avLst/>
                  <a:gdLst/>
                  <a:ahLst/>
                  <a:cxnLst>
                    <a:cxn ang="0">
                      <a:pos x="3547" y="968"/>
                    </a:cxn>
                    <a:cxn ang="0">
                      <a:pos x="3420" y="1163"/>
                    </a:cxn>
                    <a:cxn ang="0">
                      <a:pos x="3292" y="1095"/>
                    </a:cxn>
                    <a:cxn ang="0">
                      <a:pos x="3307" y="210"/>
                    </a:cxn>
                    <a:cxn ang="0">
                      <a:pos x="3112" y="135"/>
                    </a:cxn>
                    <a:cxn ang="0">
                      <a:pos x="2865" y="908"/>
                    </a:cxn>
                    <a:cxn ang="0">
                      <a:pos x="2700" y="848"/>
                    </a:cxn>
                    <a:cxn ang="0">
                      <a:pos x="2580" y="8"/>
                    </a:cxn>
                    <a:cxn ang="0">
                      <a:pos x="2385" y="0"/>
                    </a:cxn>
                    <a:cxn ang="0">
                      <a:pos x="2242" y="848"/>
                    </a:cxn>
                    <a:cxn ang="0">
                      <a:pos x="2122" y="878"/>
                    </a:cxn>
                    <a:cxn ang="0">
                      <a:pos x="1815" y="128"/>
                    </a:cxn>
                    <a:cxn ang="0">
                      <a:pos x="1635" y="210"/>
                    </a:cxn>
                    <a:cxn ang="0">
                      <a:pos x="1680" y="1050"/>
                    </a:cxn>
                    <a:cxn ang="0">
                      <a:pos x="1552" y="1155"/>
                    </a:cxn>
                    <a:cxn ang="0">
                      <a:pos x="1147" y="540"/>
                    </a:cxn>
                    <a:cxn ang="0">
                      <a:pos x="982" y="690"/>
                    </a:cxn>
                    <a:cxn ang="0">
                      <a:pos x="1147" y="1523"/>
                    </a:cxn>
                    <a:cxn ang="0">
                      <a:pos x="1035" y="1658"/>
                    </a:cxn>
                    <a:cxn ang="0">
                      <a:pos x="562" y="1238"/>
                    </a:cxn>
                    <a:cxn ang="0">
                      <a:pos x="420" y="1425"/>
                    </a:cxn>
                    <a:cxn ang="0">
                      <a:pos x="690" y="2168"/>
                    </a:cxn>
                    <a:cxn ang="0">
                      <a:pos x="615" y="2363"/>
                    </a:cxn>
                    <a:cxn ang="0">
                      <a:pos x="82" y="2130"/>
                    </a:cxn>
                    <a:cxn ang="0">
                      <a:pos x="0" y="2385"/>
                    </a:cxn>
                    <a:cxn ang="0">
                      <a:pos x="382" y="2978"/>
                    </a:cxn>
                    <a:cxn ang="0">
                      <a:pos x="315" y="3210"/>
                    </a:cxn>
                    <a:cxn ang="0">
                      <a:pos x="562" y="3293"/>
                    </a:cxn>
                    <a:cxn ang="0">
                      <a:pos x="1095" y="2475"/>
                    </a:cxn>
                    <a:cxn ang="0">
                      <a:pos x="2047" y="1658"/>
                    </a:cxn>
                    <a:cxn ang="0">
                      <a:pos x="3165" y="1350"/>
                    </a:cxn>
                    <a:cxn ang="0">
                      <a:pos x="3330" y="1508"/>
                    </a:cxn>
                    <a:cxn ang="0">
                      <a:pos x="3510" y="1440"/>
                    </a:cxn>
                    <a:cxn ang="0">
                      <a:pos x="3697" y="1530"/>
                    </a:cxn>
                    <a:cxn ang="0">
                      <a:pos x="3547" y="968"/>
                    </a:cxn>
                  </a:cxnLst>
                  <a:rect l="0" t="0" r="r" b="b"/>
                  <a:pathLst>
                    <a:path w="3697" h="3293">
                      <a:moveTo>
                        <a:pt x="3547" y="968"/>
                      </a:moveTo>
                      <a:lnTo>
                        <a:pt x="3420" y="1163"/>
                      </a:lnTo>
                      <a:lnTo>
                        <a:pt x="3292" y="1095"/>
                      </a:lnTo>
                      <a:lnTo>
                        <a:pt x="3307" y="210"/>
                      </a:lnTo>
                      <a:lnTo>
                        <a:pt x="3112" y="135"/>
                      </a:lnTo>
                      <a:lnTo>
                        <a:pt x="2865" y="908"/>
                      </a:lnTo>
                      <a:lnTo>
                        <a:pt x="2700" y="848"/>
                      </a:lnTo>
                      <a:lnTo>
                        <a:pt x="2580" y="8"/>
                      </a:lnTo>
                      <a:lnTo>
                        <a:pt x="2385" y="0"/>
                      </a:lnTo>
                      <a:lnTo>
                        <a:pt x="2242" y="848"/>
                      </a:lnTo>
                      <a:lnTo>
                        <a:pt x="2122" y="878"/>
                      </a:lnTo>
                      <a:lnTo>
                        <a:pt x="1815" y="128"/>
                      </a:lnTo>
                      <a:lnTo>
                        <a:pt x="1635" y="210"/>
                      </a:lnTo>
                      <a:lnTo>
                        <a:pt x="1680" y="1050"/>
                      </a:lnTo>
                      <a:lnTo>
                        <a:pt x="1552" y="1155"/>
                      </a:lnTo>
                      <a:lnTo>
                        <a:pt x="1147" y="540"/>
                      </a:lnTo>
                      <a:lnTo>
                        <a:pt x="982" y="690"/>
                      </a:lnTo>
                      <a:lnTo>
                        <a:pt x="1147" y="1523"/>
                      </a:lnTo>
                      <a:lnTo>
                        <a:pt x="1035" y="1658"/>
                      </a:lnTo>
                      <a:lnTo>
                        <a:pt x="562" y="1238"/>
                      </a:lnTo>
                      <a:lnTo>
                        <a:pt x="420" y="1425"/>
                      </a:lnTo>
                      <a:lnTo>
                        <a:pt x="690" y="2168"/>
                      </a:lnTo>
                      <a:lnTo>
                        <a:pt x="615" y="2363"/>
                      </a:lnTo>
                      <a:lnTo>
                        <a:pt x="82" y="2130"/>
                      </a:lnTo>
                      <a:lnTo>
                        <a:pt x="0" y="2385"/>
                      </a:lnTo>
                      <a:lnTo>
                        <a:pt x="382" y="2978"/>
                      </a:lnTo>
                      <a:lnTo>
                        <a:pt x="315" y="3210"/>
                      </a:lnTo>
                      <a:lnTo>
                        <a:pt x="562" y="3293"/>
                      </a:lnTo>
                      <a:lnTo>
                        <a:pt x="1095" y="2475"/>
                      </a:lnTo>
                      <a:lnTo>
                        <a:pt x="2047" y="1658"/>
                      </a:lnTo>
                      <a:lnTo>
                        <a:pt x="3165" y="1350"/>
                      </a:lnTo>
                      <a:lnTo>
                        <a:pt x="3330" y="1508"/>
                      </a:lnTo>
                      <a:lnTo>
                        <a:pt x="3510" y="1440"/>
                      </a:lnTo>
                      <a:lnTo>
                        <a:pt x="3697" y="1530"/>
                      </a:lnTo>
                      <a:lnTo>
                        <a:pt x="3547" y="968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955" name="Freeform 115"/>
                <p:cNvSpPr>
                  <a:spLocks/>
                </p:cNvSpPr>
                <p:nvPr/>
              </p:nvSpPr>
              <p:spPr bwMode="auto">
                <a:xfrm>
                  <a:off x="7538" y="3270"/>
                  <a:ext cx="547" cy="1013"/>
                </a:xfrm>
                <a:custGeom>
                  <a:avLst/>
                  <a:gdLst/>
                  <a:ahLst/>
                  <a:cxnLst>
                    <a:cxn ang="0">
                      <a:pos x="352" y="0"/>
                    </a:cxn>
                    <a:cxn ang="0">
                      <a:pos x="165" y="300"/>
                    </a:cxn>
                    <a:cxn ang="0">
                      <a:pos x="0" y="623"/>
                    </a:cxn>
                    <a:cxn ang="0">
                      <a:pos x="360" y="1013"/>
                    </a:cxn>
                    <a:cxn ang="0">
                      <a:pos x="547" y="923"/>
                    </a:cxn>
                    <a:cxn ang="0">
                      <a:pos x="352" y="0"/>
                    </a:cxn>
                  </a:cxnLst>
                  <a:rect l="0" t="0" r="r" b="b"/>
                  <a:pathLst>
                    <a:path w="547" h="1013">
                      <a:moveTo>
                        <a:pt x="352" y="0"/>
                      </a:moveTo>
                      <a:lnTo>
                        <a:pt x="165" y="300"/>
                      </a:lnTo>
                      <a:lnTo>
                        <a:pt x="0" y="623"/>
                      </a:lnTo>
                      <a:lnTo>
                        <a:pt x="360" y="1013"/>
                      </a:lnTo>
                      <a:lnTo>
                        <a:pt x="547" y="923"/>
                      </a:lnTo>
                      <a:lnTo>
                        <a:pt x="352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956" name="Freeform 116"/>
                <p:cNvSpPr>
                  <a:spLocks/>
                </p:cNvSpPr>
                <p:nvPr/>
              </p:nvSpPr>
              <p:spPr bwMode="auto">
                <a:xfrm>
                  <a:off x="4538" y="5363"/>
                  <a:ext cx="547" cy="585"/>
                </a:xfrm>
                <a:custGeom>
                  <a:avLst/>
                  <a:gdLst/>
                  <a:ahLst/>
                  <a:cxnLst>
                    <a:cxn ang="0">
                      <a:pos x="127" y="45"/>
                    </a:cxn>
                    <a:cxn ang="0">
                      <a:pos x="0" y="390"/>
                    </a:cxn>
                    <a:cxn ang="0">
                      <a:pos x="390" y="585"/>
                    </a:cxn>
                    <a:cxn ang="0">
                      <a:pos x="547" y="150"/>
                    </a:cxn>
                    <a:cxn ang="0">
                      <a:pos x="127" y="0"/>
                    </a:cxn>
                    <a:cxn ang="0">
                      <a:pos x="127" y="45"/>
                    </a:cxn>
                  </a:cxnLst>
                  <a:rect l="0" t="0" r="r" b="b"/>
                  <a:pathLst>
                    <a:path w="547" h="585">
                      <a:moveTo>
                        <a:pt x="127" y="45"/>
                      </a:moveTo>
                      <a:lnTo>
                        <a:pt x="0" y="390"/>
                      </a:lnTo>
                      <a:lnTo>
                        <a:pt x="390" y="585"/>
                      </a:lnTo>
                      <a:lnTo>
                        <a:pt x="547" y="150"/>
                      </a:lnTo>
                      <a:lnTo>
                        <a:pt x="127" y="0"/>
                      </a:lnTo>
                      <a:lnTo>
                        <a:pt x="127" y="45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957" name="Freeform 117"/>
                <p:cNvSpPr>
                  <a:spLocks/>
                </p:cNvSpPr>
                <p:nvPr/>
              </p:nvSpPr>
              <p:spPr bwMode="auto">
                <a:xfrm>
                  <a:off x="8588" y="7238"/>
                  <a:ext cx="457" cy="607"/>
                </a:xfrm>
                <a:custGeom>
                  <a:avLst/>
                  <a:gdLst/>
                  <a:ahLst/>
                  <a:cxnLst>
                    <a:cxn ang="0">
                      <a:pos x="457" y="0"/>
                    </a:cxn>
                    <a:cxn ang="0">
                      <a:pos x="382" y="525"/>
                    </a:cxn>
                    <a:cxn ang="0">
                      <a:pos x="0" y="607"/>
                    </a:cxn>
                    <a:cxn ang="0">
                      <a:pos x="172" y="105"/>
                    </a:cxn>
                    <a:cxn ang="0">
                      <a:pos x="457" y="0"/>
                    </a:cxn>
                  </a:cxnLst>
                  <a:rect l="0" t="0" r="r" b="b"/>
                  <a:pathLst>
                    <a:path w="457" h="607">
                      <a:moveTo>
                        <a:pt x="457" y="0"/>
                      </a:moveTo>
                      <a:lnTo>
                        <a:pt x="382" y="525"/>
                      </a:lnTo>
                      <a:lnTo>
                        <a:pt x="0" y="607"/>
                      </a:lnTo>
                      <a:lnTo>
                        <a:pt x="172" y="105"/>
                      </a:lnTo>
                      <a:lnTo>
                        <a:pt x="457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958" name="Oval 118"/>
                <p:cNvSpPr>
                  <a:spLocks noChangeArrowheads="1"/>
                </p:cNvSpPr>
                <p:nvPr/>
              </p:nvSpPr>
              <p:spPr bwMode="auto">
                <a:xfrm>
                  <a:off x="4659" y="3567"/>
                  <a:ext cx="4222" cy="6702"/>
                </a:xfrm>
                <a:prstGeom prst="ellipse">
                  <a:avLst/>
                </a:prstGeom>
                <a:solidFill>
                  <a:srgbClr val="96969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959" name="Freeform 119"/>
                <p:cNvSpPr>
                  <a:spLocks/>
                </p:cNvSpPr>
                <p:nvPr/>
              </p:nvSpPr>
              <p:spPr bwMode="auto">
                <a:xfrm>
                  <a:off x="5175" y="3930"/>
                  <a:ext cx="210" cy="10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0" y="0"/>
                    </a:cxn>
                    <a:cxn ang="0">
                      <a:pos x="120" y="10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10" h="105">
                      <a:moveTo>
                        <a:pt x="0" y="0"/>
                      </a:moveTo>
                      <a:lnTo>
                        <a:pt x="210" y="0"/>
                      </a:lnTo>
                      <a:lnTo>
                        <a:pt x="120" y="10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960" name="Freeform 120"/>
                <p:cNvSpPr>
                  <a:spLocks/>
                </p:cNvSpPr>
                <p:nvPr/>
              </p:nvSpPr>
              <p:spPr bwMode="auto">
                <a:xfrm>
                  <a:off x="4485" y="9053"/>
                  <a:ext cx="495" cy="195"/>
                </a:xfrm>
                <a:custGeom>
                  <a:avLst/>
                  <a:gdLst/>
                  <a:ahLst/>
                  <a:cxnLst>
                    <a:cxn ang="0">
                      <a:pos x="0" y="195"/>
                    </a:cxn>
                    <a:cxn ang="0">
                      <a:pos x="398" y="0"/>
                    </a:cxn>
                    <a:cxn ang="0">
                      <a:pos x="495" y="180"/>
                    </a:cxn>
                    <a:cxn ang="0">
                      <a:pos x="0" y="195"/>
                    </a:cxn>
                  </a:cxnLst>
                  <a:rect l="0" t="0" r="r" b="b"/>
                  <a:pathLst>
                    <a:path w="495" h="195">
                      <a:moveTo>
                        <a:pt x="0" y="195"/>
                      </a:moveTo>
                      <a:lnTo>
                        <a:pt x="398" y="0"/>
                      </a:lnTo>
                      <a:lnTo>
                        <a:pt x="495" y="180"/>
                      </a:lnTo>
                      <a:lnTo>
                        <a:pt x="0" y="195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961" name="Freeform 121"/>
                <p:cNvSpPr>
                  <a:spLocks/>
                </p:cNvSpPr>
                <p:nvPr/>
              </p:nvSpPr>
              <p:spPr bwMode="auto">
                <a:xfrm>
                  <a:off x="5145" y="9743"/>
                  <a:ext cx="255" cy="150"/>
                </a:xfrm>
                <a:custGeom>
                  <a:avLst/>
                  <a:gdLst/>
                  <a:ahLst/>
                  <a:cxnLst>
                    <a:cxn ang="0">
                      <a:pos x="0" y="135"/>
                    </a:cxn>
                    <a:cxn ang="0">
                      <a:pos x="143" y="0"/>
                    </a:cxn>
                    <a:cxn ang="0">
                      <a:pos x="255" y="150"/>
                    </a:cxn>
                    <a:cxn ang="0">
                      <a:pos x="0" y="135"/>
                    </a:cxn>
                  </a:cxnLst>
                  <a:rect l="0" t="0" r="r" b="b"/>
                  <a:pathLst>
                    <a:path w="255" h="150">
                      <a:moveTo>
                        <a:pt x="0" y="135"/>
                      </a:moveTo>
                      <a:lnTo>
                        <a:pt x="143" y="0"/>
                      </a:lnTo>
                      <a:lnTo>
                        <a:pt x="255" y="150"/>
                      </a:lnTo>
                      <a:lnTo>
                        <a:pt x="0" y="135"/>
                      </a:lnTo>
                      <a:close/>
                    </a:path>
                  </a:pathLst>
                </a:custGeom>
                <a:solidFill>
                  <a:srgbClr val="5F5F5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962" name="Freeform 122"/>
                <p:cNvSpPr>
                  <a:spLocks/>
                </p:cNvSpPr>
                <p:nvPr/>
              </p:nvSpPr>
              <p:spPr bwMode="auto">
                <a:xfrm>
                  <a:off x="5753" y="10223"/>
                  <a:ext cx="188" cy="105"/>
                </a:xfrm>
                <a:custGeom>
                  <a:avLst/>
                  <a:gdLst/>
                  <a:ahLst/>
                  <a:cxnLst>
                    <a:cxn ang="0">
                      <a:pos x="0" y="105"/>
                    </a:cxn>
                    <a:cxn ang="0">
                      <a:pos x="68" y="0"/>
                    </a:cxn>
                    <a:cxn ang="0">
                      <a:pos x="188" y="105"/>
                    </a:cxn>
                    <a:cxn ang="0">
                      <a:pos x="0" y="105"/>
                    </a:cxn>
                  </a:cxnLst>
                  <a:rect l="0" t="0" r="r" b="b"/>
                  <a:pathLst>
                    <a:path w="188" h="105">
                      <a:moveTo>
                        <a:pt x="0" y="105"/>
                      </a:moveTo>
                      <a:lnTo>
                        <a:pt x="68" y="0"/>
                      </a:lnTo>
                      <a:lnTo>
                        <a:pt x="188" y="105"/>
                      </a:lnTo>
                      <a:lnTo>
                        <a:pt x="0" y="105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5963" name="Oval 123"/>
              <p:cNvSpPr>
                <a:spLocks noChangeArrowheads="1"/>
              </p:cNvSpPr>
              <p:nvPr/>
            </p:nvSpPr>
            <p:spPr bwMode="auto">
              <a:xfrm>
                <a:off x="5460" y="7063"/>
                <a:ext cx="1600" cy="2557"/>
              </a:xfrm>
              <a:prstGeom prst="ellipse">
                <a:avLst/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5964" name="Freeform 124"/>
            <p:cNvSpPr>
              <a:spLocks/>
            </p:cNvSpPr>
            <p:nvPr/>
          </p:nvSpPr>
          <p:spPr bwMode="auto">
            <a:xfrm>
              <a:off x="6539" y="12355"/>
              <a:ext cx="1679" cy="1192"/>
            </a:xfrm>
            <a:custGeom>
              <a:avLst/>
              <a:gdLst/>
              <a:ahLst/>
              <a:cxnLst>
                <a:cxn ang="0">
                  <a:pos x="675" y="1395"/>
                </a:cxn>
                <a:cxn ang="0">
                  <a:pos x="1965" y="0"/>
                </a:cxn>
                <a:cxn ang="0">
                  <a:pos x="720" y="135"/>
                </a:cxn>
                <a:cxn ang="0">
                  <a:pos x="0" y="645"/>
                </a:cxn>
                <a:cxn ang="0">
                  <a:pos x="675" y="1395"/>
                </a:cxn>
              </a:cxnLst>
              <a:rect l="0" t="0" r="r" b="b"/>
              <a:pathLst>
                <a:path w="1965" h="1395">
                  <a:moveTo>
                    <a:pt x="675" y="1395"/>
                  </a:moveTo>
                  <a:lnTo>
                    <a:pt x="1965" y="0"/>
                  </a:lnTo>
                  <a:lnTo>
                    <a:pt x="720" y="135"/>
                  </a:lnTo>
                  <a:lnTo>
                    <a:pt x="0" y="645"/>
                  </a:lnTo>
                  <a:lnTo>
                    <a:pt x="675" y="1395"/>
                  </a:lnTo>
                  <a:close/>
                </a:path>
              </a:pathLst>
            </a:cu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65" name="AutoShape 125"/>
            <p:cNvSpPr>
              <a:spLocks noChangeArrowheads="1"/>
            </p:cNvSpPr>
            <p:nvPr/>
          </p:nvSpPr>
          <p:spPr bwMode="auto">
            <a:xfrm rot="5400000">
              <a:off x="6830" y="11846"/>
              <a:ext cx="405" cy="3743"/>
            </a:xfrm>
            <a:prstGeom prst="can">
              <a:avLst>
                <a:gd name="adj" fmla="val 39450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66" name="AutoShape 126"/>
            <p:cNvSpPr>
              <a:spLocks noChangeArrowheads="1"/>
            </p:cNvSpPr>
            <p:nvPr/>
          </p:nvSpPr>
          <p:spPr bwMode="auto">
            <a:xfrm rot="5400000">
              <a:off x="6010" y="10641"/>
              <a:ext cx="405" cy="1667"/>
            </a:xfrm>
            <a:prstGeom prst="can">
              <a:avLst>
                <a:gd name="adj" fmla="val 40093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67" name="AutoShape 127"/>
            <p:cNvSpPr>
              <a:spLocks noChangeArrowheads="1"/>
            </p:cNvSpPr>
            <p:nvPr/>
          </p:nvSpPr>
          <p:spPr bwMode="auto">
            <a:xfrm rot="5400000">
              <a:off x="5042" y="12263"/>
              <a:ext cx="405" cy="1782"/>
            </a:xfrm>
            <a:prstGeom prst="can">
              <a:avLst>
                <a:gd name="adj" fmla="val 53004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68" name="AutoShape 128"/>
            <p:cNvSpPr>
              <a:spLocks noChangeArrowheads="1"/>
            </p:cNvSpPr>
            <p:nvPr/>
          </p:nvSpPr>
          <p:spPr bwMode="auto">
            <a:xfrm rot="5400000">
              <a:off x="6637" y="10732"/>
              <a:ext cx="1910" cy="1630"/>
            </a:xfrm>
            <a:prstGeom prst="can">
              <a:avLst>
                <a:gd name="adj" fmla="val 50000"/>
              </a:avLst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69" name="AutoShape 129"/>
            <p:cNvSpPr>
              <a:spLocks noChangeArrowheads="1"/>
            </p:cNvSpPr>
            <p:nvPr/>
          </p:nvSpPr>
          <p:spPr bwMode="auto">
            <a:xfrm rot="5400000">
              <a:off x="6129" y="12470"/>
              <a:ext cx="871" cy="1346"/>
            </a:xfrm>
            <a:prstGeom prst="can">
              <a:avLst>
                <a:gd name="adj" fmla="val 53372"/>
              </a:avLst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70" name="Oval 130"/>
            <p:cNvSpPr>
              <a:spLocks noChangeArrowheads="1"/>
            </p:cNvSpPr>
            <p:nvPr/>
          </p:nvSpPr>
          <p:spPr bwMode="auto">
            <a:xfrm>
              <a:off x="6757" y="12714"/>
              <a:ext cx="486" cy="859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71" name="AutoShape 131"/>
            <p:cNvSpPr>
              <a:spLocks noChangeArrowheads="1"/>
            </p:cNvSpPr>
            <p:nvPr/>
          </p:nvSpPr>
          <p:spPr bwMode="auto">
            <a:xfrm rot="5400000">
              <a:off x="6945" y="12846"/>
              <a:ext cx="405" cy="564"/>
            </a:xfrm>
            <a:prstGeom prst="can">
              <a:avLst>
                <a:gd name="adj" fmla="val 5380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72" name="Line 132"/>
            <p:cNvSpPr>
              <a:spLocks noChangeShapeType="1"/>
            </p:cNvSpPr>
            <p:nvPr/>
          </p:nvSpPr>
          <p:spPr bwMode="auto">
            <a:xfrm>
              <a:off x="7923" y="11727"/>
              <a:ext cx="1397" cy="21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73" name="Oval 133"/>
            <p:cNvSpPr>
              <a:spLocks noChangeArrowheads="1"/>
            </p:cNvSpPr>
            <p:nvPr/>
          </p:nvSpPr>
          <p:spPr bwMode="auto">
            <a:xfrm>
              <a:off x="7219" y="12932"/>
              <a:ext cx="217" cy="397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74" name="Freeform 134"/>
            <p:cNvSpPr>
              <a:spLocks/>
            </p:cNvSpPr>
            <p:nvPr/>
          </p:nvSpPr>
          <p:spPr bwMode="auto">
            <a:xfrm>
              <a:off x="6923" y="10715"/>
              <a:ext cx="1154" cy="1794"/>
            </a:xfrm>
            <a:custGeom>
              <a:avLst/>
              <a:gdLst/>
              <a:ahLst/>
              <a:cxnLst>
                <a:cxn ang="0">
                  <a:pos x="990" y="0"/>
                </a:cxn>
                <a:cxn ang="0">
                  <a:pos x="405" y="975"/>
                </a:cxn>
                <a:cxn ang="0">
                  <a:pos x="240" y="1545"/>
                </a:cxn>
                <a:cxn ang="0">
                  <a:pos x="60" y="1815"/>
                </a:cxn>
                <a:cxn ang="0">
                  <a:pos x="0" y="1905"/>
                </a:cxn>
                <a:cxn ang="0">
                  <a:pos x="180" y="2055"/>
                </a:cxn>
                <a:cxn ang="0">
                  <a:pos x="270" y="2100"/>
                </a:cxn>
                <a:cxn ang="0">
                  <a:pos x="1230" y="2100"/>
                </a:cxn>
                <a:cxn ang="0">
                  <a:pos x="1245" y="2070"/>
                </a:cxn>
                <a:cxn ang="0">
                  <a:pos x="1350" y="2085"/>
                </a:cxn>
                <a:cxn ang="0">
                  <a:pos x="930" y="105"/>
                </a:cxn>
              </a:cxnLst>
              <a:rect l="0" t="0" r="r" b="b"/>
              <a:pathLst>
                <a:path w="1350" h="2100">
                  <a:moveTo>
                    <a:pt x="990" y="0"/>
                  </a:moveTo>
                  <a:lnTo>
                    <a:pt x="405" y="975"/>
                  </a:lnTo>
                  <a:lnTo>
                    <a:pt x="240" y="1545"/>
                  </a:lnTo>
                  <a:lnTo>
                    <a:pt x="60" y="1815"/>
                  </a:lnTo>
                  <a:lnTo>
                    <a:pt x="0" y="1905"/>
                  </a:lnTo>
                  <a:lnTo>
                    <a:pt x="180" y="2055"/>
                  </a:lnTo>
                  <a:lnTo>
                    <a:pt x="270" y="2100"/>
                  </a:lnTo>
                  <a:lnTo>
                    <a:pt x="1230" y="2100"/>
                  </a:lnTo>
                  <a:lnTo>
                    <a:pt x="1245" y="2070"/>
                  </a:lnTo>
                  <a:lnTo>
                    <a:pt x="1350" y="2085"/>
                  </a:lnTo>
                  <a:lnTo>
                    <a:pt x="930" y="105"/>
                  </a:lnTo>
                </a:path>
              </a:pathLst>
            </a:cu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75" name="Oval 135"/>
            <p:cNvSpPr>
              <a:spLocks noChangeArrowheads="1"/>
            </p:cNvSpPr>
            <p:nvPr/>
          </p:nvSpPr>
          <p:spPr bwMode="auto">
            <a:xfrm>
              <a:off x="7628" y="10599"/>
              <a:ext cx="782" cy="1872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76" name="Freeform 136"/>
            <p:cNvSpPr>
              <a:spLocks/>
            </p:cNvSpPr>
            <p:nvPr/>
          </p:nvSpPr>
          <p:spPr bwMode="auto">
            <a:xfrm>
              <a:off x="5949" y="10676"/>
              <a:ext cx="1846" cy="2179"/>
            </a:xfrm>
            <a:custGeom>
              <a:avLst/>
              <a:gdLst/>
              <a:ahLst/>
              <a:cxnLst>
                <a:cxn ang="0">
                  <a:pos x="1215" y="30"/>
                </a:cxn>
                <a:cxn ang="0">
                  <a:pos x="0" y="2550"/>
                </a:cxn>
                <a:cxn ang="0">
                  <a:pos x="1035" y="2550"/>
                </a:cxn>
                <a:cxn ang="0">
                  <a:pos x="2160" y="0"/>
                </a:cxn>
                <a:cxn ang="0">
                  <a:pos x="2100" y="30"/>
                </a:cxn>
                <a:cxn ang="0">
                  <a:pos x="1215" y="30"/>
                </a:cxn>
              </a:cxnLst>
              <a:rect l="0" t="0" r="r" b="b"/>
              <a:pathLst>
                <a:path w="2160" h="2550">
                  <a:moveTo>
                    <a:pt x="1215" y="30"/>
                  </a:moveTo>
                  <a:lnTo>
                    <a:pt x="0" y="2550"/>
                  </a:lnTo>
                  <a:lnTo>
                    <a:pt x="1035" y="2550"/>
                  </a:lnTo>
                  <a:lnTo>
                    <a:pt x="2160" y="0"/>
                  </a:lnTo>
                  <a:lnTo>
                    <a:pt x="2100" y="30"/>
                  </a:lnTo>
                  <a:lnTo>
                    <a:pt x="1215" y="30"/>
                  </a:lnTo>
                  <a:close/>
                </a:path>
              </a:pathLst>
            </a:custGeom>
            <a:solidFill>
              <a:srgbClr val="808080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77" name="Line 137"/>
            <p:cNvSpPr>
              <a:spLocks noChangeShapeType="1"/>
            </p:cNvSpPr>
            <p:nvPr/>
          </p:nvSpPr>
          <p:spPr bwMode="auto">
            <a:xfrm flipV="1">
              <a:off x="6821" y="10715"/>
              <a:ext cx="974" cy="21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78" name="Line 138"/>
            <p:cNvSpPr>
              <a:spLocks noChangeShapeType="1"/>
            </p:cNvSpPr>
            <p:nvPr/>
          </p:nvSpPr>
          <p:spPr bwMode="auto">
            <a:xfrm flipV="1">
              <a:off x="5924" y="10701"/>
              <a:ext cx="1064" cy="22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79" name="WordArt 139"/>
            <p:cNvSpPr>
              <a:spLocks noChangeArrowheads="1" noChangeShapeType="1" noTextEdit="1"/>
            </p:cNvSpPr>
            <p:nvPr/>
          </p:nvSpPr>
          <p:spPr bwMode="auto">
            <a:xfrm>
              <a:off x="7292" y="12990"/>
              <a:ext cx="95" cy="26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kern="10" spc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"/>
                  <a:cs typeface="Arial"/>
                </a:rPr>
                <a:t>4</a:t>
              </a:r>
              <a:endParaRPr lang="en-US" sz="3600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35980" name="Freeform 140"/>
            <p:cNvSpPr>
              <a:spLocks/>
            </p:cNvSpPr>
            <p:nvPr/>
          </p:nvSpPr>
          <p:spPr bwMode="auto">
            <a:xfrm flipH="1">
              <a:off x="3610" y="14570"/>
              <a:ext cx="576" cy="501"/>
            </a:xfrm>
            <a:custGeom>
              <a:avLst/>
              <a:gdLst/>
              <a:ahLst/>
              <a:cxnLst>
                <a:cxn ang="0">
                  <a:pos x="525" y="1"/>
                </a:cxn>
                <a:cxn ang="0">
                  <a:pos x="549" y="6"/>
                </a:cxn>
                <a:cxn ang="0">
                  <a:pos x="573" y="12"/>
                </a:cxn>
                <a:cxn ang="0">
                  <a:pos x="597" y="19"/>
                </a:cxn>
                <a:cxn ang="0">
                  <a:pos x="621" y="31"/>
                </a:cxn>
                <a:cxn ang="0">
                  <a:pos x="643" y="46"/>
                </a:cxn>
                <a:cxn ang="0">
                  <a:pos x="666" y="63"/>
                </a:cxn>
                <a:cxn ang="0">
                  <a:pos x="690" y="81"/>
                </a:cxn>
                <a:cxn ang="0">
                  <a:pos x="712" y="102"/>
                </a:cxn>
                <a:cxn ang="0">
                  <a:pos x="732" y="126"/>
                </a:cxn>
                <a:cxn ang="0">
                  <a:pos x="755" y="150"/>
                </a:cxn>
                <a:cxn ang="0">
                  <a:pos x="774" y="178"/>
                </a:cxn>
                <a:cxn ang="0">
                  <a:pos x="795" y="209"/>
                </a:cxn>
                <a:cxn ang="0">
                  <a:pos x="813" y="241"/>
                </a:cxn>
                <a:cxn ang="0">
                  <a:pos x="833" y="275"/>
                </a:cxn>
                <a:cxn ang="0">
                  <a:pos x="849" y="311"/>
                </a:cxn>
                <a:cxn ang="0">
                  <a:pos x="867" y="348"/>
                </a:cxn>
                <a:cxn ang="0">
                  <a:pos x="884" y="387"/>
                </a:cxn>
                <a:cxn ang="0">
                  <a:pos x="900" y="428"/>
                </a:cxn>
                <a:cxn ang="0">
                  <a:pos x="914" y="473"/>
                </a:cxn>
                <a:cxn ang="0">
                  <a:pos x="926" y="516"/>
                </a:cxn>
                <a:cxn ang="0">
                  <a:pos x="940" y="560"/>
                </a:cxn>
                <a:cxn ang="0">
                  <a:pos x="950" y="607"/>
                </a:cxn>
                <a:cxn ang="0">
                  <a:pos x="962" y="655"/>
                </a:cxn>
                <a:cxn ang="0">
                  <a:pos x="971" y="706"/>
                </a:cxn>
                <a:cxn ang="0">
                  <a:pos x="980" y="754"/>
                </a:cxn>
                <a:cxn ang="0">
                  <a:pos x="986" y="805"/>
                </a:cxn>
                <a:cxn ang="0">
                  <a:pos x="995" y="856"/>
                </a:cxn>
                <a:cxn ang="0">
                  <a:pos x="998" y="908"/>
                </a:cxn>
                <a:cxn ang="0">
                  <a:pos x="1002" y="961"/>
                </a:cxn>
                <a:cxn ang="0">
                  <a:pos x="511" y="970"/>
                </a:cxn>
                <a:cxn ang="0">
                  <a:pos x="508" y="932"/>
                </a:cxn>
                <a:cxn ang="0">
                  <a:pos x="502" y="880"/>
                </a:cxn>
                <a:cxn ang="0">
                  <a:pos x="496" y="828"/>
                </a:cxn>
                <a:cxn ang="0">
                  <a:pos x="490" y="778"/>
                </a:cxn>
                <a:cxn ang="0">
                  <a:pos x="483" y="727"/>
                </a:cxn>
                <a:cxn ang="0">
                  <a:pos x="472" y="677"/>
                </a:cxn>
                <a:cxn ang="0">
                  <a:pos x="463" y="629"/>
                </a:cxn>
                <a:cxn ang="0">
                  <a:pos x="451" y="583"/>
                </a:cxn>
                <a:cxn ang="0">
                  <a:pos x="439" y="536"/>
                </a:cxn>
                <a:cxn ang="0">
                  <a:pos x="426" y="492"/>
                </a:cxn>
                <a:cxn ang="0">
                  <a:pos x="412" y="450"/>
                </a:cxn>
                <a:cxn ang="0">
                  <a:pos x="396" y="408"/>
                </a:cxn>
                <a:cxn ang="0">
                  <a:pos x="380" y="368"/>
                </a:cxn>
                <a:cxn ang="0">
                  <a:pos x="364" y="330"/>
                </a:cxn>
                <a:cxn ang="0">
                  <a:pos x="346" y="293"/>
                </a:cxn>
                <a:cxn ang="0">
                  <a:pos x="328" y="259"/>
                </a:cxn>
                <a:cxn ang="0">
                  <a:pos x="310" y="227"/>
                </a:cxn>
                <a:cxn ang="0">
                  <a:pos x="289" y="195"/>
                </a:cxn>
                <a:cxn ang="0">
                  <a:pos x="269" y="166"/>
                </a:cxn>
                <a:cxn ang="0">
                  <a:pos x="247" y="141"/>
                </a:cxn>
                <a:cxn ang="0">
                  <a:pos x="227" y="117"/>
                </a:cxn>
                <a:cxn ang="0">
                  <a:pos x="205" y="94"/>
                </a:cxn>
                <a:cxn ang="0">
                  <a:pos x="182" y="76"/>
                </a:cxn>
                <a:cxn ang="0">
                  <a:pos x="158" y="58"/>
                </a:cxn>
                <a:cxn ang="0">
                  <a:pos x="136" y="43"/>
                </a:cxn>
                <a:cxn ang="0">
                  <a:pos x="112" y="31"/>
                </a:cxn>
                <a:cxn ang="0">
                  <a:pos x="89" y="22"/>
                </a:cxn>
                <a:cxn ang="0">
                  <a:pos x="65" y="13"/>
                </a:cxn>
                <a:cxn ang="0">
                  <a:pos x="41" y="10"/>
                </a:cxn>
                <a:cxn ang="0">
                  <a:pos x="0" y="10"/>
                </a:cxn>
              </a:cxnLst>
              <a:rect l="0" t="0" r="r" b="b"/>
              <a:pathLst>
                <a:path w="1002" h="970">
                  <a:moveTo>
                    <a:pt x="493" y="0"/>
                  </a:moveTo>
                  <a:lnTo>
                    <a:pt x="519" y="0"/>
                  </a:lnTo>
                  <a:lnTo>
                    <a:pt x="525" y="1"/>
                  </a:lnTo>
                  <a:lnTo>
                    <a:pt x="532" y="1"/>
                  </a:lnTo>
                  <a:lnTo>
                    <a:pt x="541" y="4"/>
                  </a:lnTo>
                  <a:lnTo>
                    <a:pt x="549" y="6"/>
                  </a:lnTo>
                  <a:lnTo>
                    <a:pt x="558" y="7"/>
                  </a:lnTo>
                  <a:lnTo>
                    <a:pt x="565" y="10"/>
                  </a:lnTo>
                  <a:lnTo>
                    <a:pt x="573" y="12"/>
                  </a:lnTo>
                  <a:lnTo>
                    <a:pt x="582" y="13"/>
                  </a:lnTo>
                  <a:lnTo>
                    <a:pt x="589" y="18"/>
                  </a:lnTo>
                  <a:lnTo>
                    <a:pt x="597" y="19"/>
                  </a:lnTo>
                  <a:lnTo>
                    <a:pt x="606" y="24"/>
                  </a:lnTo>
                  <a:lnTo>
                    <a:pt x="613" y="28"/>
                  </a:lnTo>
                  <a:lnTo>
                    <a:pt x="621" y="31"/>
                  </a:lnTo>
                  <a:lnTo>
                    <a:pt x="627" y="36"/>
                  </a:lnTo>
                  <a:lnTo>
                    <a:pt x="636" y="42"/>
                  </a:lnTo>
                  <a:lnTo>
                    <a:pt x="643" y="46"/>
                  </a:lnTo>
                  <a:lnTo>
                    <a:pt x="652" y="52"/>
                  </a:lnTo>
                  <a:lnTo>
                    <a:pt x="660" y="55"/>
                  </a:lnTo>
                  <a:lnTo>
                    <a:pt x="666" y="63"/>
                  </a:lnTo>
                  <a:lnTo>
                    <a:pt x="674" y="69"/>
                  </a:lnTo>
                  <a:lnTo>
                    <a:pt x="682" y="75"/>
                  </a:lnTo>
                  <a:lnTo>
                    <a:pt x="690" y="81"/>
                  </a:lnTo>
                  <a:lnTo>
                    <a:pt x="696" y="88"/>
                  </a:lnTo>
                  <a:lnTo>
                    <a:pt x="705" y="94"/>
                  </a:lnTo>
                  <a:lnTo>
                    <a:pt x="712" y="102"/>
                  </a:lnTo>
                  <a:lnTo>
                    <a:pt x="718" y="111"/>
                  </a:lnTo>
                  <a:lnTo>
                    <a:pt x="726" y="118"/>
                  </a:lnTo>
                  <a:lnTo>
                    <a:pt x="732" y="126"/>
                  </a:lnTo>
                  <a:lnTo>
                    <a:pt x="741" y="135"/>
                  </a:lnTo>
                  <a:lnTo>
                    <a:pt x="747" y="142"/>
                  </a:lnTo>
                  <a:lnTo>
                    <a:pt x="755" y="150"/>
                  </a:lnTo>
                  <a:lnTo>
                    <a:pt x="761" y="160"/>
                  </a:lnTo>
                  <a:lnTo>
                    <a:pt x="768" y="168"/>
                  </a:lnTo>
                  <a:lnTo>
                    <a:pt x="774" y="178"/>
                  </a:lnTo>
                  <a:lnTo>
                    <a:pt x="780" y="189"/>
                  </a:lnTo>
                  <a:lnTo>
                    <a:pt x="789" y="199"/>
                  </a:lnTo>
                  <a:lnTo>
                    <a:pt x="795" y="209"/>
                  </a:lnTo>
                  <a:lnTo>
                    <a:pt x="801" y="219"/>
                  </a:lnTo>
                  <a:lnTo>
                    <a:pt x="807" y="231"/>
                  </a:lnTo>
                  <a:lnTo>
                    <a:pt x="813" y="241"/>
                  </a:lnTo>
                  <a:lnTo>
                    <a:pt x="819" y="251"/>
                  </a:lnTo>
                  <a:lnTo>
                    <a:pt x="827" y="263"/>
                  </a:lnTo>
                  <a:lnTo>
                    <a:pt x="833" y="275"/>
                  </a:lnTo>
                  <a:lnTo>
                    <a:pt x="839" y="287"/>
                  </a:lnTo>
                  <a:lnTo>
                    <a:pt x="845" y="299"/>
                  </a:lnTo>
                  <a:lnTo>
                    <a:pt x="849" y="311"/>
                  </a:lnTo>
                  <a:lnTo>
                    <a:pt x="855" y="324"/>
                  </a:lnTo>
                  <a:lnTo>
                    <a:pt x="861" y="336"/>
                  </a:lnTo>
                  <a:lnTo>
                    <a:pt x="867" y="348"/>
                  </a:lnTo>
                  <a:lnTo>
                    <a:pt x="873" y="362"/>
                  </a:lnTo>
                  <a:lnTo>
                    <a:pt x="878" y="374"/>
                  </a:lnTo>
                  <a:lnTo>
                    <a:pt x="884" y="387"/>
                  </a:lnTo>
                  <a:lnTo>
                    <a:pt x="887" y="402"/>
                  </a:lnTo>
                  <a:lnTo>
                    <a:pt x="894" y="416"/>
                  </a:lnTo>
                  <a:lnTo>
                    <a:pt x="900" y="428"/>
                  </a:lnTo>
                  <a:lnTo>
                    <a:pt x="903" y="443"/>
                  </a:lnTo>
                  <a:lnTo>
                    <a:pt x="908" y="456"/>
                  </a:lnTo>
                  <a:lnTo>
                    <a:pt x="914" y="473"/>
                  </a:lnTo>
                  <a:lnTo>
                    <a:pt x="918" y="486"/>
                  </a:lnTo>
                  <a:lnTo>
                    <a:pt x="921" y="500"/>
                  </a:lnTo>
                  <a:lnTo>
                    <a:pt x="926" y="516"/>
                  </a:lnTo>
                  <a:lnTo>
                    <a:pt x="932" y="530"/>
                  </a:lnTo>
                  <a:lnTo>
                    <a:pt x="936" y="546"/>
                  </a:lnTo>
                  <a:lnTo>
                    <a:pt x="940" y="560"/>
                  </a:lnTo>
                  <a:lnTo>
                    <a:pt x="944" y="577"/>
                  </a:lnTo>
                  <a:lnTo>
                    <a:pt x="948" y="593"/>
                  </a:lnTo>
                  <a:lnTo>
                    <a:pt x="950" y="607"/>
                  </a:lnTo>
                  <a:lnTo>
                    <a:pt x="954" y="623"/>
                  </a:lnTo>
                  <a:lnTo>
                    <a:pt x="959" y="638"/>
                  </a:lnTo>
                  <a:lnTo>
                    <a:pt x="962" y="655"/>
                  </a:lnTo>
                  <a:lnTo>
                    <a:pt x="965" y="671"/>
                  </a:lnTo>
                  <a:lnTo>
                    <a:pt x="968" y="686"/>
                  </a:lnTo>
                  <a:lnTo>
                    <a:pt x="971" y="706"/>
                  </a:lnTo>
                  <a:lnTo>
                    <a:pt x="974" y="721"/>
                  </a:lnTo>
                  <a:lnTo>
                    <a:pt x="977" y="737"/>
                  </a:lnTo>
                  <a:lnTo>
                    <a:pt x="980" y="754"/>
                  </a:lnTo>
                  <a:lnTo>
                    <a:pt x="983" y="772"/>
                  </a:lnTo>
                  <a:lnTo>
                    <a:pt x="984" y="787"/>
                  </a:lnTo>
                  <a:lnTo>
                    <a:pt x="986" y="805"/>
                  </a:lnTo>
                  <a:lnTo>
                    <a:pt x="990" y="822"/>
                  </a:lnTo>
                  <a:lnTo>
                    <a:pt x="992" y="840"/>
                  </a:lnTo>
                  <a:lnTo>
                    <a:pt x="995" y="856"/>
                  </a:lnTo>
                  <a:lnTo>
                    <a:pt x="996" y="874"/>
                  </a:lnTo>
                  <a:lnTo>
                    <a:pt x="996" y="892"/>
                  </a:lnTo>
                  <a:lnTo>
                    <a:pt x="998" y="908"/>
                  </a:lnTo>
                  <a:lnTo>
                    <a:pt x="1001" y="926"/>
                  </a:lnTo>
                  <a:lnTo>
                    <a:pt x="1002" y="944"/>
                  </a:lnTo>
                  <a:lnTo>
                    <a:pt x="1002" y="961"/>
                  </a:lnTo>
                  <a:lnTo>
                    <a:pt x="1002" y="963"/>
                  </a:lnTo>
                  <a:lnTo>
                    <a:pt x="759" y="766"/>
                  </a:lnTo>
                  <a:lnTo>
                    <a:pt x="511" y="970"/>
                  </a:lnTo>
                  <a:lnTo>
                    <a:pt x="511" y="969"/>
                  </a:lnTo>
                  <a:lnTo>
                    <a:pt x="511" y="951"/>
                  </a:lnTo>
                  <a:lnTo>
                    <a:pt x="508" y="932"/>
                  </a:lnTo>
                  <a:lnTo>
                    <a:pt x="507" y="914"/>
                  </a:lnTo>
                  <a:lnTo>
                    <a:pt x="505" y="898"/>
                  </a:lnTo>
                  <a:lnTo>
                    <a:pt x="502" y="880"/>
                  </a:lnTo>
                  <a:lnTo>
                    <a:pt x="502" y="862"/>
                  </a:lnTo>
                  <a:lnTo>
                    <a:pt x="501" y="846"/>
                  </a:lnTo>
                  <a:lnTo>
                    <a:pt x="496" y="828"/>
                  </a:lnTo>
                  <a:lnTo>
                    <a:pt x="495" y="811"/>
                  </a:lnTo>
                  <a:lnTo>
                    <a:pt x="493" y="793"/>
                  </a:lnTo>
                  <a:lnTo>
                    <a:pt x="490" y="778"/>
                  </a:lnTo>
                  <a:lnTo>
                    <a:pt x="489" y="761"/>
                  </a:lnTo>
                  <a:lnTo>
                    <a:pt x="484" y="743"/>
                  </a:lnTo>
                  <a:lnTo>
                    <a:pt x="483" y="727"/>
                  </a:lnTo>
                  <a:lnTo>
                    <a:pt x="478" y="712"/>
                  </a:lnTo>
                  <a:lnTo>
                    <a:pt x="477" y="695"/>
                  </a:lnTo>
                  <a:lnTo>
                    <a:pt x="472" y="677"/>
                  </a:lnTo>
                  <a:lnTo>
                    <a:pt x="471" y="661"/>
                  </a:lnTo>
                  <a:lnTo>
                    <a:pt x="466" y="644"/>
                  </a:lnTo>
                  <a:lnTo>
                    <a:pt x="463" y="629"/>
                  </a:lnTo>
                  <a:lnTo>
                    <a:pt x="458" y="614"/>
                  </a:lnTo>
                  <a:lnTo>
                    <a:pt x="454" y="599"/>
                  </a:lnTo>
                  <a:lnTo>
                    <a:pt x="451" y="583"/>
                  </a:lnTo>
                  <a:lnTo>
                    <a:pt x="446" y="566"/>
                  </a:lnTo>
                  <a:lnTo>
                    <a:pt x="442" y="552"/>
                  </a:lnTo>
                  <a:lnTo>
                    <a:pt x="439" y="536"/>
                  </a:lnTo>
                  <a:lnTo>
                    <a:pt x="434" y="522"/>
                  </a:lnTo>
                  <a:lnTo>
                    <a:pt x="430" y="506"/>
                  </a:lnTo>
                  <a:lnTo>
                    <a:pt x="426" y="492"/>
                  </a:lnTo>
                  <a:lnTo>
                    <a:pt x="420" y="479"/>
                  </a:lnTo>
                  <a:lnTo>
                    <a:pt x="416" y="464"/>
                  </a:lnTo>
                  <a:lnTo>
                    <a:pt x="412" y="450"/>
                  </a:lnTo>
                  <a:lnTo>
                    <a:pt x="406" y="435"/>
                  </a:lnTo>
                  <a:lnTo>
                    <a:pt x="402" y="422"/>
                  </a:lnTo>
                  <a:lnTo>
                    <a:pt x="396" y="408"/>
                  </a:lnTo>
                  <a:lnTo>
                    <a:pt x="392" y="393"/>
                  </a:lnTo>
                  <a:lnTo>
                    <a:pt x="386" y="381"/>
                  </a:lnTo>
                  <a:lnTo>
                    <a:pt x="380" y="368"/>
                  </a:lnTo>
                  <a:lnTo>
                    <a:pt x="376" y="356"/>
                  </a:lnTo>
                  <a:lnTo>
                    <a:pt x="370" y="342"/>
                  </a:lnTo>
                  <a:lnTo>
                    <a:pt x="364" y="330"/>
                  </a:lnTo>
                  <a:lnTo>
                    <a:pt x="358" y="318"/>
                  </a:lnTo>
                  <a:lnTo>
                    <a:pt x="352" y="305"/>
                  </a:lnTo>
                  <a:lnTo>
                    <a:pt x="346" y="293"/>
                  </a:lnTo>
                  <a:lnTo>
                    <a:pt x="340" y="281"/>
                  </a:lnTo>
                  <a:lnTo>
                    <a:pt x="334" y="269"/>
                  </a:lnTo>
                  <a:lnTo>
                    <a:pt x="328" y="259"/>
                  </a:lnTo>
                  <a:lnTo>
                    <a:pt x="322" y="247"/>
                  </a:lnTo>
                  <a:lnTo>
                    <a:pt x="316" y="237"/>
                  </a:lnTo>
                  <a:lnTo>
                    <a:pt x="310" y="227"/>
                  </a:lnTo>
                  <a:lnTo>
                    <a:pt x="301" y="215"/>
                  </a:lnTo>
                  <a:lnTo>
                    <a:pt x="295" y="205"/>
                  </a:lnTo>
                  <a:lnTo>
                    <a:pt x="289" y="195"/>
                  </a:lnTo>
                  <a:lnTo>
                    <a:pt x="283" y="186"/>
                  </a:lnTo>
                  <a:lnTo>
                    <a:pt x="275" y="177"/>
                  </a:lnTo>
                  <a:lnTo>
                    <a:pt x="269" y="166"/>
                  </a:lnTo>
                  <a:lnTo>
                    <a:pt x="260" y="159"/>
                  </a:lnTo>
                  <a:lnTo>
                    <a:pt x="254" y="148"/>
                  </a:lnTo>
                  <a:lnTo>
                    <a:pt x="247" y="141"/>
                  </a:lnTo>
                  <a:lnTo>
                    <a:pt x="241" y="132"/>
                  </a:lnTo>
                  <a:lnTo>
                    <a:pt x="233" y="124"/>
                  </a:lnTo>
                  <a:lnTo>
                    <a:pt x="227" y="117"/>
                  </a:lnTo>
                  <a:lnTo>
                    <a:pt x="218" y="111"/>
                  </a:lnTo>
                  <a:lnTo>
                    <a:pt x="212" y="102"/>
                  </a:lnTo>
                  <a:lnTo>
                    <a:pt x="205" y="94"/>
                  </a:lnTo>
                  <a:lnTo>
                    <a:pt x="197" y="88"/>
                  </a:lnTo>
                  <a:lnTo>
                    <a:pt x="191" y="82"/>
                  </a:lnTo>
                  <a:lnTo>
                    <a:pt x="182" y="76"/>
                  </a:lnTo>
                  <a:lnTo>
                    <a:pt x="174" y="70"/>
                  </a:lnTo>
                  <a:lnTo>
                    <a:pt x="166" y="64"/>
                  </a:lnTo>
                  <a:lnTo>
                    <a:pt x="158" y="58"/>
                  </a:lnTo>
                  <a:lnTo>
                    <a:pt x="152" y="54"/>
                  </a:lnTo>
                  <a:lnTo>
                    <a:pt x="144" y="48"/>
                  </a:lnTo>
                  <a:lnTo>
                    <a:pt x="136" y="43"/>
                  </a:lnTo>
                  <a:lnTo>
                    <a:pt x="128" y="40"/>
                  </a:lnTo>
                  <a:lnTo>
                    <a:pt x="120" y="36"/>
                  </a:lnTo>
                  <a:lnTo>
                    <a:pt x="112" y="31"/>
                  </a:lnTo>
                  <a:lnTo>
                    <a:pt x="106" y="28"/>
                  </a:lnTo>
                  <a:lnTo>
                    <a:pt x="98" y="24"/>
                  </a:lnTo>
                  <a:lnTo>
                    <a:pt x="89" y="22"/>
                  </a:lnTo>
                  <a:lnTo>
                    <a:pt x="81" y="19"/>
                  </a:lnTo>
                  <a:lnTo>
                    <a:pt x="74" y="16"/>
                  </a:lnTo>
                  <a:lnTo>
                    <a:pt x="65" y="13"/>
                  </a:lnTo>
                  <a:lnTo>
                    <a:pt x="57" y="12"/>
                  </a:lnTo>
                  <a:lnTo>
                    <a:pt x="50" y="12"/>
                  </a:lnTo>
                  <a:lnTo>
                    <a:pt x="41" y="10"/>
                  </a:lnTo>
                  <a:lnTo>
                    <a:pt x="33" y="7"/>
                  </a:lnTo>
                  <a:lnTo>
                    <a:pt x="0" y="7"/>
                  </a:lnTo>
                  <a:lnTo>
                    <a:pt x="0" y="10"/>
                  </a:lnTo>
                  <a:lnTo>
                    <a:pt x="493" y="1"/>
                  </a:lnTo>
                  <a:lnTo>
                    <a:pt x="493" y="0"/>
                  </a:ln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81" name="Freeform 141"/>
            <p:cNvSpPr>
              <a:spLocks/>
            </p:cNvSpPr>
            <p:nvPr/>
          </p:nvSpPr>
          <p:spPr bwMode="auto">
            <a:xfrm flipH="1">
              <a:off x="3706" y="15602"/>
              <a:ext cx="483" cy="142"/>
            </a:xfrm>
            <a:custGeom>
              <a:avLst/>
              <a:gdLst/>
              <a:ahLst/>
              <a:cxnLst>
                <a:cxn ang="0">
                  <a:pos x="334" y="10"/>
                </a:cxn>
                <a:cxn ang="0">
                  <a:pos x="328" y="20"/>
                </a:cxn>
                <a:cxn ang="0">
                  <a:pos x="322" y="31"/>
                </a:cxn>
                <a:cxn ang="0">
                  <a:pos x="316" y="42"/>
                </a:cxn>
                <a:cxn ang="0">
                  <a:pos x="309" y="53"/>
                </a:cxn>
                <a:cxn ang="0">
                  <a:pos x="303" y="64"/>
                </a:cxn>
                <a:cxn ang="0">
                  <a:pos x="296" y="74"/>
                </a:cxn>
                <a:cxn ang="0">
                  <a:pos x="289" y="85"/>
                </a:cxn>
                <a:cxn ang="0">
                  <a:pos x="281" y="97"/>
                </a:cxn>
                <a:cxn ang="0">
                  <a:pos x="272" y="111"/>
                </a:cxn>
                <a:cxn ang="0">
                  <a:pos x="265" y="120"/>
                </a:cxn>
                <a:cxn ang="0">
                  <a:pos x="257" y="131"/>
                </a:cxn>
                <a:cxn ang="0">
                  <a:pos x="248" y="141"/>
                </a:cxn>
                <a:cxn ang="0">
                  <a:pos x="241" y="151"/>
                </a:cxn>
                <a:cxn ang="0">
                  <a:pos x="231" y="161"/>
                </a:cxn>
                <a:cxn ang="0">
                  <a:pos x="222" y="171"/>
                </a:cxn>
                <a:cxn ang="0">
                  <a:pos x="212" y="180"/>
                </a:cxn>
                <a:cxn ang="0">
                  <a:pos x="202" y="191"/>
                </a:cxn>
                <a:cxn ang="0">
                  <a:pos x="190" y="199"/>
                </a:cxn>
                <a:cxn ang="0">
                  <a:pos x="181" y="208"/>
                </a:cxn>
                <a:cxn ang="0">
                  <a:pos x="171" y="216"/>
                </a:cxn>
                <a:cxn ang="0">
                  <a:pos x="159" y="226"/>
                </a:cxn>
                <a:cxn ang="0">
                  <a:pos x="148" y="232"/>
                </a:cxn>
                <a:cxn ang="0">
                  <a:pos x="137" y="238"/>
                </a:cxn>
                <a:cxn ang="0">
                  <a:pos x="125" y="245"/>
                </a:cxn>
                <a:cxn ang="0">
                  <a:pos x="116" y="251"/>
                </a:cxn>
                <a:cxn ang="0">
                  <a:pos x="101" y="258"/>
                </a:cxn>
                <a:cxn ang="0">
                  <a:pos x="88" y="263"/>
                </a:cxn>
                <a:cxn ang="0">
                  <a:pos x="66" y="269"/>
                </a:cxn>
                <a:cxn ang="0">
                  <a:pos x="0" y="274"/>
                </a:cxn>
                <a:cxn ang="0">
                  <a:pos x="563" y="272"/>
                </a:cxn>
                <a:cxn ang="0">
                  <a:pos x="582" y="264"/>
                </a:cxn>
                <a:cxn ang="0">
                  <a:pos x="601" y="260"/>
                </a:cxn>
                <a:cxn ang="0">
                  <a:pos x="610" y="254"/>
                </a:cxn>
                <a:cxn ang="0">
                  <a:pos x="622" y="248"/>
                </a:cxn>
                <a:cxn ang="0">
                  <a:pos x="636" y="242"/>
                </a:cxn>
                <a:cxn ang="0">
                  <a:pos x="647" y="237"/>
                </a:cxn>
                <a:cxn ang="0">
                  <a:pos x="656" y="230"/>
                </a:cxn>
                <a:cxn ang="0">
                  <a:pos x="668" y="221"/>
                </a:cxn>
                <a:cxn ang="0">
                  <a:pos x="680" y="213"/>
                </a:cxn>
                <a:cxn ang="0">
                  <a:pos x="690" y="203"/>
                </a:cxn>
                <a:cxn ang="0">
                  <a:pos x="699" y="195"/>
                </a:cxn>
                <a:cxn ang="0">
                  <a:pos x="709" y="185"/>
                </a:cxn>
                <a:cxn ang="0">
                  <a:pos x="721" y="177"/>
                </a:cxn>
                <a:cxn ang="0">
                  <a:pos x="728" y="167"/>
                </a:cxn>
                <a:cxn ang="0">
                  <a:pos x="738" y="157"/>
                </a:cxn>
                <a:cxn ang="0">
                  <a:pos x="748" y="147"/>
                </a:cxn>
                <a:cxn ang="0">
                  <a:pos x="755" y="138"/>
                </a:cxn>
                <a:cxn ang="0">
                  <a:pos x="763" y="127"/>
                </a:cxn>
                <a:cxn ang="0">
                  <a:pos x="772" y="115"/>
                </a:cxn>
                <a:cxn ang="0">
                  <a:pos x="780" y="105"/>
                </a:cxn>
                <a:cxn ang="0">
                  <a:pos x="786" y="96"/>
                </a:cxn>
                <a:cxn ang="0">
                  <a:pos x="793" y="84"/>
                </a:cxn>
                <a:cxn ang="0">
                  <a:pos x="801" y="72"/>
                </a:cxn>
                <a:cxn ang="0">
                  <a:pos x="810" y="60"/>
                </a:cxn>
                <a:cxn ang="0">
                  <a:pos x="815" y="52"/>
                </a:cxn>
                <a:cxn ang="0">
                  <a:pos x="820" y="42"/>
                </a:cxn>
                <a:cxn ang="0">
                  <a:pos x="827" y="30"/>
                </a:cxn>
                <a:cxn ang="0">
                  <a:pos x="832" y="20"/>
                </a:cxn>
                <a:cxn ang="0">
                  <a:pos x="837" y="11"/>
                </a:cxn>
                <a:cxn ang="0">
                  <a:pos x="337" y="0"/>
                </a:cxn>
              </a:cxnLst>
              <a:rect l="0" t="0" r="r" b="b"/>
              <a:pathLst>
                <a:path w="842" h="275">
                  <a:moveTo>
                    <a:pt x="337" y="0"/>
                  </a:moveTo>
                  <a:lnTo>
                    <a:pt x="337" y="2"/>
                  </a:lnTo>
                  <a:lnTo>
                    <a:pt x="336" y="2"/>
                  </a:lnTo>
                  <a:lnTo>
                    <a:pt x="336" y="5"/>
                  </a:lnTo>
                  <a:lnTo>
                    <a:pt x="335" y="5"/>
                  </a:lnTo>
                  <a:lnTo>
                    <a:pt x="335" y="7"/>
                  </a:lnTo>
                  <a:lnTo>
                    <a:pt x="334" y="7"/>
                  </a:lnTo>
                  <a:lnTo>
                    <a:pt x="334" y="10"/>
                  </a:lnTo>
                  <a:lnTo>
                    <a:pt x="332" y="10"/>
                  </a:lnTo>
                  <a:lnTo>
                    <a:pt x="332" y="12"/>
                  </a:lnTo>
                  <a:lnTo>
                    <a:pt x="331" y="12"/>
                  </a:lnTo>
                  <a:lnTo>
                    <a:pt x="331" y="14"/>
                  </a:lnTo>
                  <a:lnTo>
                    <a:pt x="329" y="16"/>
                  </a:lnTo>
                  <a:lnTo>
                    <a:pt x="329" y="18"/>
                  </a:lnTo>
                  <a:lnTo>
                    <a:pt x="328" y="18"/>
                  </a:lnTo>
                  <a:lnTo>
                    <a:pt x="328" y="20"/>
                  </a:lnTo>
                  <a:lnTo>
                    <a:pt x="325" y="22"/>
                  </a:lnTo>
                  <a:lnTo>
                    <a:pt x="325" y="24"/>
                  </a:lnTo>
                  <a:lnTo>
                    <a:pt x="324" y="24"/>
                  </a:lnTo>
                  <a:lnTo>
                    <a:pt x="324" y="26"/>
                  </a:lnTo>
                  <a:lnTo>
                    <a:pt x="323" y="26"/>
                  </a:lnTo>
                  <a:lnTo>
                    <a:pt x="323" y="29"/>
                  </a:lnTo>
                  <a:lnTo>
                    <a:pt x="322" y="29"/>
                  </a:lnTo>
                  <a:lnTo>
                    <a:pt x="322" y="31"/>
                  </a:lnTo>
                  <a:lnTo>
                    <a:pt x="320" y="31"/>
                  </a:lnTo>
                  <a:lnTo>
                    <a:pt x="320" y="34"/>
                  </a:lnTo>
                  <a:lnTo>
                    <a:pt x="319" y="34"/>
                  </a:lnTo>
                  <a:lnTo>
                    <a:pt x="319" y="36"/>
                  </a:lnTo>
                  <a:lnTo>
                    <a:pt x="317" y="37"/>
                  </a:lnTo>
                  <a:lnTo>
                    <a:pt x="317" y="40"/>
                  </a:lnTo>
                  <a:lnTo>
                    <a:pt x="316" y="40"/>
                  </a:lnTo>
                  <a:lnTo>
                    <a:pt x="316" y="42"/>
                  </a:lnTo>
                  <a:lnTo>
                    <a:pt x="314" y="42"/>
                  </a:lnTo>
                  <a:lnTo>
                    <a:pt x="314" y="44"/>
                  </a:lnTo>
                  <a:lnTo>
                    <a:pt x="313" y="44"/>
                  </a:lnTo>
                  <a:lnTo>
                    <a:pt x="313" y="47"/>
                  </a:lnTo>
                  <a:lnTo>
                    <a:pt x="311" y="48"/>
                  </a:lnTo>
                  <a:lnTo>
                    <a:pt x="311" y="50"/>
                  </a:lnTo>
                  <a:lnTo>
                    <a:pt x="309" y="50"/>
                  </a:lnTo>
                  <a:lnTo>
                    <a:pt x="309" y="53"/>
                  </a:lnTo>
                  <a:lnTo>
                    <a:pt x="307" y="54"/>
                  </a:lnTo>
                  <a:lnTo>
                    <a:pt x="307" y="56"/>
                  </a:lnTo>
                  <a:lnTo>
                    <a:pt x="306" y="56"/>
                  </a:lnTo>
                  <a:lnTo>
                    <a:pt x="306" y="59"/>
                  </a:lnTo>
                  <a:lnTo>
                    <a:pt x="305" y="59"/>
                  </a:lnTo>
                  <a:lnTo>
                    <a:pt x="305" y="61"/>
                  </a:lnTo>
                  <a:lnTo>
                    <a:pt x="303" y="61"/>
                  </a:lnTo>
                  <a:lnTo>
                    <a:pt x="303" y="64"/>
                  </a:lnTo>
                  <a:lnTo>
                    <a:pt x="302" y="64"/>
                  </a:lnTo>
                  <a:lnTo>
                    <a:pt x="302" y="66"/>
                  </a:lnTo>
                  <a:lnTo>
                    <a:pt x="301" y="66"/>
                  </a:lnTo>
                  <a:lnTo>
                    <a:pt x="301" y="68"/>
                  </a:lnTo>
                  <a:lnTo>
                    <a:pt x="299" y="70"/>
                  </a:lnTo>
                  <a:lnTo>
                    <a:pt x="299" y="72"/>
                  </a:lnTo>
                  <a:lnTo>
                    <a:pt x="296" y="73"/>
                  </a:lnTo>
                  <a:lnTo>
                    <a:pt x="296" y="74"/>
                  </a:lnTo>
                  <a:lnTo>
                    <a:pt x="295" y="74"/>
                  </a:lnTo>
                  <a:lnTo>
                    <a:pt x="295" y="77"/>
                  </a:lnTo>
                  <a:lnTo>
                    <a:pt x="293" y="78"/>
                  </a:lnTo>
                  <a:lnTo>
                    <a:pt x="293" y="79"/>
                  </a:lnTo>
                  <a:lnTo>
                    <a:pt x="291" y="79"/>
                  </a:lnTo>
                  <a:lnTo>
                    <a:pt x="291" y="82"/>
                  </a:lnTo>
                  <a:lnTo>
                    <a:pt x="289" y="83"/>
                  </a:lnTo>
                  <a:lnTo>
                    <a:pt x="289" y="85"/>
                  </a:lnTo>
                  <a:lnTo>
                    <a:pt x="287" y="86"/>
                  </a:lnTo>
                  <a:lnTo>
                    <a:pt x="287" y="89"/>
                  </a:lnTo>
                  <a:lnTo>
                    <a:pt x="284" y="90"/>
                  </a:lnTo>
                  <a:lnTo>
                    <a:pt x="284" y="93"/>
                  </a:lnTo>
                  <a:lnTo>
                    <a:pt x="282" y="94"/>
                  </a:lnTo>
                  <a:lnTo>
                    <a:pt x="282" y="95"/>
                  </a:lnTo>
                  <a:lnTo>
                    <a:pt x="281" y="95"/>
                  </a:lnTo>
                  <a:lnTo>
                    <a:pt x="281" y="97"/>
                  </a:lnTo>
                  <a:lnTo>
                    <a:pt x="278" y="99"/>
                  </a:lnTo>
                  <a:lnTo>
                    <a:pt x="278" y="101"/>
                  </a:lnTo>
                  <a:lnTo>
                    <a:pt x="277" y="101"/>
                  </a:lnTo>
                  <a:lnTo>
                    <a:pt x="277" y="103"/>
                  </a:lnTo>
                  <a:lnTo>
                    <a:pt x="275" y="105"/>
                  </a:lnTo>
                  <a:lnTo>
                    <a:pt x="275" y="107"/>
                  </a:lnTo>
                  <a:lnTo>
                    <a:pt x="272" y="108"/>
                  </a:lnTo>
                  <a:lnTo>
                    <a:pt x="272" y="111"/>
                  </a:lnTo>
                  <a:lnTo>
                    <a:pt x="270" y="112"/>
                  </a:lnTo>
                  <a:lnTo>
                    <a:pt x="270" y="113"/>
                  </a:lnTo>
                  <a:lnTo>
                    <a:pt x="269" y="113"/>
                  </a:lnTo>
                  <a:lnTo>
                    <a:pt x="269" y="115"/>
                  </a:lnTo>
                  <a:lnTo>
                    <a:pt x="266" y="117"/>
                  </a:lnTo>
                  <a:lnTo>
                    <a:pt x="266" y="118"/>
                  </a:lnTo>
                  <a:lnTo>
                    <a:pt x="265" y="118"/>
                  </a:lnTo>
                  <a:lnTo>
                    <a:pt x="265" y="120"/>
                  </a:lnTo>
                  <a:lnTo>
                    <a:pt x="263" y="121"/>
                  </a:lnTo>
                  <a:lnTo>
                    <a:pt x="263" y="123"/>
                  </a:lnTo>
                  <a:lnTo>
                    <a:pt x="261" y="123"/>
                  </a:lnTo>
                  <a:lnTo>
                    <a:pt x="261" y="125"/>
                  </a:lnTo>
                  <a:lnTo>
                    <a:pt x="259" y="126"/>
                  </a:lnTo>
                  <a:lnTo>
                    <a:pt x="259" y="127"/>
                  </a:lnTo>
                  <a:lnTo>
                    <a:pt x="257" y="129"/>
                  </a:lnTo>
                  <a:lnTo>
                    <a:pt x="257" y="131"/>
                  </a:lnTo>
                  <a:lnTo>
                    <a:pt x="254" y="132"/>
                  </a:lnTo>
                  <a:lnTo>
                    <a:pt x="254" y="133"/>
                  </a:lnTo>
                  <a:lnTo>
                    <a:pt x="252" y="135"/>
                  </a:lnTo>
                  <a:lnTo>
                    <a:pt x="252" y="136"/>
                  </a:lnTo>
                  <a:lnTo>
                    <a:pt x="251" y="136"/>
                  </a:lnTo>
                  <a:lnTo>
                    <a:pt x="251" y="138"/>
                  </a:lnTo>
                  <a:lnTo>
                    <a:pt x="248" y="139"/>
                  </a:lnTo>
                  <a:lnTo>
                    <a:pt x="248" y="141"/>
                  </a:lnTo>
                  <a:lnTo>
                    <a:pt x="247" y="141"/>
                  </a:lnTo>
                  <a:lnTo>
                    <a:pt x="247" y="143"/>
                  </a:lnTo>
                  <a:lnTo>
                    <a:pt x="244" y="144"/>
                  </a:lnTo>
                  <a:lnTo>
                    <a:pt x="244" y="147"/>
                  </a:lnTo>
                  <a:lnTo>
                    <a:pt x="242" y="148"/>
                  </a:lnTo>
                  <a:lnTo>
                    <a:pt x="242" y="149"/>
                  </a:lnTo>
                  <a:lnTo>
                    <a:pt x="241" y="149"/>
                  </a:lnTo>
                  <a:lnTo>
                    <a:pt x="241" y="151"/>
                  </a:lnTo>
                  <a:lnTo>
                    <a:pt x="238" y="153"/>
                  </a:lnTo>
                  <a:lnTo>
                    <a:pt x="238" y="154"/>
                  </a:lnTo>
                  <a:lnTo>
                    <a:pt x="236" y="155"/>
                  </a:lnTo>
                  <a:lnTo>
                    <a:pt x="236" y="156"/>
                  </a:lnTo>
                  <a:lnTo>
                    <a:pt x="234" y="157"/>
                  </a:lnTo>
                  <a:lnTo>
                    <a:pt x="234" y="159"/>
                  </a:lnTo>
                  <a:lnTo>
                    <a:pt x="231" y="160"/>
                  </a:lnTo>
                  <a:lnTo>
                    <a:pt x="231" y="161"/>
                  </a:lnTo>
                  <a:lnTo>
                    <a:pt x="229" y="162"/>
                  </a:lnTo>
                  <a:lnTo>
                    <a:pt x="229" y="163"/>
                  </a:lnTo>
                  <a:lnTo>
                    <a:pt x="226" y="165"/>
                  </a:lnTo>
                  <a:lnTo>
                    <a:pt x="226" y="166"/>
                  </a:lnTo>
                  <a:lnTo>
                    <a:pt x="224" y="167"/>
                  </a:lnTo>
                  <a:lnTo>
                    <a:pt x="224" y="168"/>
                  </a:lnTo>
                  <a:lnTo>
                    <a:pt x="222" y="169"/>
                  </a:lnTo>
                  <a:lnTo>
                    <a:pt x="222" y="171"/>
                  </a:lnTo>
                  <a:lnTo>
                    <a:pt x="219" y="172"/>
                  </a:lnTo>
                  <a:lnTo>
                    <a:pt x="219" y="173"/>
                  </a:lnTo>
                  <a:lnTo>
                    <a:pt x="217" y="174"/>
                  </a:lnTo>
                  <a:lnTo>
                    <a:pt x="217" y="175"/>
                  </a:lnTo>
                  <a:lnTo>
                    <a:pt x="214" y="177"/>
                  </a:lnTo>
                  <a:lnTo>
                    <a:pt x="214" y="178"/>
                  </a:lnTo>
                  <a:lnTo>
                    <a:pt x="212" y="179"/>
                  </a:lnTo>
                  <a:lnTo>
                    <a:pt x="212" y="180"/>
                  </a:lnTo>
                  <a:lnTo>
                    <a:pt x="210" y="181"/>
                  </a:lnTo>
                  <a:lnTo>
                    <a:pt x="210" y="183"/>
                  </a:lnTo>
                  <a:lnTo>
                    <a:pt x="207" y="184"/>
                  </a:lnTo>
                  <a:lnTo>
                    <a:pt x="207" y="186"/>
                  </a:lnTo>
                  <a:lnTo>
                    <a:pt x="205" y="187"/>
                  </a:lnTo>
                  <a:lnTo>
                    <a:pt x="205" y="189"/>
                  </a:lnTo>
                  <a:lnTo>
                    <a:pt x="202" y="190"/>
                  </a:lnTo>
                  <a:lnTo>
                    <a:pt x="202" y="191"/>
                  </a:lnTo>
                  <a:lnTo>
                    <a:pt x="200" y="191"/>
                  </a:lnTo>
                  <a:lnTo>
                    <a:pt x="200" y="192"/>
                  </a:lnTo>
                  <a:lnTo>
                    <a:pt x="198" y="193"/>
                  </a:lnTo>
                  <a:lnTo>
                    <a:pt x="195" y="195"/>
                  </a:lnTo>
                  <a:lnTo>
                    <a:pt x="195" y="196"/>
                  </a:lnTo>
                  <a:lnTo>
                    <a:pt x="193" y="197"/>
                  </a:lnTo>
                  <a:lnTo>
                    <a:pt x="190" y="198"/>
                  </a:lnTo>
                  <a:lnTo>
                    <a:pt x="190" y="199"/>
                  </a:lnTo>
                  <a:lnTo>
                    <a:pt x="188" y="199"/>
                  </a:lnTo>
                  <a:lnTo>
                    <a:pt x="188" y="201"/>
                  </a:lnTo>
                  <a:lnTo>
                    <a:pt x="186" y="202"/>
                  </a:lnTo>
                  <a:lnTo>
                    <a:pt x="186" y="203"/>
                  </a:lnTo>
                  <a:lnTo>
                    <a:pt x="183" y="204"/>
                  </a:lnTo>
                  <a:lnTo>
                    <a:pt x="183" y="205"/>
                  </a:lnTo>
                  <a:lnTo>
                    <a:pt x="181" y="207"/>
                  </a:lnTo>
                  <a:lnTo>
                    <a:pt x="181" y="208"/>
                  </a:lnTo>
                  <a:lnTo>
                    <a:pt x="178" y="209"/>
                  </a:lnTo>
                  <a:lnTo>
                    <a:pt x="178" y="210"/>
                  </a:lnTo>
                  <a:lnTo>
                    <a:pt x="176" y="210"/>
                  </a:lnTo>
                  <a:lnTo>
                    <a:pt x="176" y="211"/>
                  </a:lnTo>
                  <a:lnTo>
                    <a:pt x="173" y="213"/>
                  </a:lnTo>
                  <a:lnTo>
                    <a:pt x="173" y="214"/>
                  </a:lnTo>
                  <a:lnTo>
                    <a:pt x="171" y="215"/>
                  </a:lnTo>
                  <a:lnTo>
                    <a:pt x="171" y="216"/>
                  </a:lnTo>
                  <a:lnTo>
                    <a:pt x="169" y="218"/>
                  </a:lnTo>
                  <a:lnTo>
                    <a:pt x="166" y="219"/>
                  </a:lnTo>
                  <a:lnTo>
                    <a:pt x="166" y="220"/>
                  </a:lnTo>
                  <a:lnTo>
                    <a:pt x="164" y="221"/>
                  </a:lnTo>
                  <a:lnTo>
                    <a:pt x="164" y="222"/>
                  </a:lnTo>
                  <a:lnTo>
                    <a:pt x="161" y="224"/>
                  </a:lnTo>
                  <a:lnTo>
                    <a:pt x="161" y="225"/>
                  </a:lnTo>
                  <a:lnTo>
                    <a:pt x="159" y="226"/>
                  </a:lnTo>
                  <a:lnTo>
                    <a:pt x="159" y="227"/>
                  </a:lnTo>
                  <a:lnTo>
                    <a:pt x="157" y="227"/>
                  </a:lnTo>
                  <a:lnTo>
                    <a:pt x="157" y="228"/>
                  </a:lnTo>
                  <a:lnTo>
                    <a:pt x="153" y="228"/>
                  </a:lnTo>
                  <a:lnTo>
                    <a:pt x="153" y="230"/>
                  </a:lnTo>
                  <a:lnTo>
                    <a:pt x="151" y="230"/>
                  </a:lnTo>
                  <a:lnTo>
                    <a:pt x="151" y="231"/>
                  </a:lnTo>
                  <a:lnTo>
                    <a:pt x="148" y="232"/>
                  </a:lnTo>
                  <a:lnTo>
                    <a:pt x="148" y="233"/>
                  </a:lnTo>
                  <a:lnTo>
                    <a:pt x="146" y="233"/>
                  </a:lnTo>
                  <a:lnTo>
                    <a:pt x="146" y="234"/>
                  </a:lnTo>
                  <a:lnTo>
                    <a:pt x="143" y="236"/>
                  </a:lnTo>
                  <a:lnTo>
                    <a:pt x="143" y="237"/>
                  </a:lnTo>
                  <a:lnTo>
                    <a:pt x="141" y="237"/>
                  </a:lnTo>
                  <a:lnTo>
                    <a:pt x="141" y="238"/>
                  </a:lnTo>
                  <a:lnTo>
                    <a:pt x="137" y="238"/>
                  </a:lnTo>
                  <a:lnTo>
                    <a:pt x="137" y="239"/>
                  </a:lnTo>
                  <a:lnTo>
                    <a:pt x="135" y="239"/>
                  </a:lnTo>
                  <a:lnTo>
                    <a:pt x="135" y="240"/>
                  </a:lnTo>
                  <a:lnTo>
                    <a:pt x="133" y="240"/>
                  </a:lnTo>
                  <a:lnTo>
                    <a:pt x="133" y="242"/>
                  </a:lnTo>
                  <a:lnTo>
                    <a:pt x="130" y="243"/>
                  </a:lnTo>
                  <a:lnTo>
                    <a:pt x="128" y="244"/>
                  </a:lnTo>
                  <a:lnTo>
                    <a:pt x="125" y="245"/>
                  </a:lnTo>
                  <a:lnTo>
                    <a:pt x="123" y="246"/>
                  </a:lnTo>
                  <a:lnTo>
                    <a:pt x="123" y="248"/>
                  </a:lnTo>
                  <a:lnTo>
                    <a:pt x="121" y="248"/>
                  </a:lnTo>
                  <a:lnTo>
                    <a:pt x="121" y="249"/>
                  </a:lnTo>
                  <a:lnTo>
                    <a:pt x="118" y="249"/>
                  </a:lnTo>
                  <a:lnTo>
                    <a:pt x="118" y="250"/>
                  </a:lnTo>
                  <a:lnTo>
                    <a:pt x="116" y="250"/>
                  </a:lnTo>
                  <a:lnTo>
                    <a:pt x="116" y="251"/>
                  </a:lnTo>
                  <a:lnTo>
                    <a:pt x="113" y="251"/>
                  </a:lnTo>
                  <a:lnTo>
                    <a:pt x="113" y="252"/>
                  </a:lnTo>
                  <a:lnTo>
                    <a:pt x="111" y="252"/>
                  </a:lnTo>
                  <a:lnTo>
                    <a:pt x="111" y="254"/>
                  </a:lnTo>
                  <a:lnTo>
                    <a:pt x="108" y="255"/>
                  </a:lnTo>
                  <a:lnTo>
                    <a:pt x="106" y="256"/>
                  </a:lnTo>
                  <a:lnTo>
                    <a:pt x="104" y="257"/>
                  </a:lnTo>
                  <a:lnTo>
                    <a:pt x="101" y="258"/>
                  </a:lnTo>
                  <a:lnTo>
                    <a:pt x="99" y="258"/>
                  </a:lnTo>
                  <a:lnTo>
                    <a:pt x="99" y="260"/>
                  </a:lnTo>
                  <a:lnTo>
                    <a:pt x="96" y="260"/>
                  </a:lnTo>
                  <a:lnTo>
                    <a:pt x="96" y="261"/>
                  </a:lnTo>
                  <a:lnTo>
                    <a:pt x="93" y="261"/>
                  </a:lnTo>
                  <a:lnTo>
                    <a:pt x="93" y="262"/>
                  </a:lnTo>
                  <a:lnTo>
                    <a:pt x="88" y="262"/>
                  </a:lnTo>
                  <a:lnTo>
                    <a:pt x="88" y="263"/>
                  </a:lnTo>
                  <a:lnTo>
                    <a:pt x="81" y="263"/>
                  </a:lnTo>
                  <a:lnTo>
                    <a:pt x="81" y="264"/>
                  </a:lnTo>
                  <a:lnTo>
                    <a:pt x="78" y="264"/>
                  </a:lnTo>
                  <a:lnTo>
                    <a:pt x="78" y="266"/>
                  </a:lnTo>
                  <a:lnTo>
                    <a:pt x="76" y="267"/>
                  </a:lnTo>
                  <a:lnTo>
                    <a:pt x="74" y="268"/>
                  </a:lnTo>
                  <a:lnTo>
                    <a:pt x="71" y="269"/>
                  </a:lnTo>
                  <a:lnTo>
                    <a:pt x="66" y="269"/>
                  </a:lnTo>
                  <a:lnTo>
                    <a:pt x="66" y="270"/>
                  </a:lnTo>
                  <a:lnTo>
                    <a:pt x="63" y="270"/>
                  </a:lnTo>
                  <a:lnTo>
                    <a:pt x="63" y="272"/>
                  </a:lnTo>
                  <a:lnTo>
                    <a:pt x="51" y="272"/>
                  </a:lnTo>
                  <a:lnTo>
                    <a:pt x="51" y="273"/>
                  </a:lnTo>
                  <a:lnTo>
                    <a:pt x="47" y="273"/>
                  </a:lnTo>
                  <a:lnTo>
                    <a:pt x="47" y="274"/>
                  </a:lnTo>
                  <a:lnTo>
                    <a:pt x="0" y="274"/>
                  </a:lnTo>
                  <a:lnTo>
                    <a:pt x="0" y="275"/>
                  </a:lnTo>
                  <a:lnTo>
                    <a:pt x="544" y="275"/>
                  </a:lnTo>
                  <a:lnTo>
                    <a:pt x="544" y="274"/>
                  </a:lnTo>
                  <a:lnTo>
                    <a:pt x="548" y="274"/>
                  </a:lnTo>
                  <a:lnTo>
                    <a:pt x="548" y="273"/>
                  </a:lnTo>
                  <a:lnTo>
                    <a:pt x="560" y="273"/>
                  </a:lnTo>
                  <a:lnTo>
                    <a:pt x="560" y="272"/>
                  </a:lnTo>
                  <a:lnTo>
                    <a:pt x="563" y="272"/>
                  </a:lnTo>
                  <a:lnTo>
                    <a:pt x="563" y="270"/>
                  </a:lnTo>
                  <a:lnTo>
                    <a:pt x="568" y="270"/>
                  </a:lnTo>
                  <a:lnTo>
                    <a:pt x="568" y="269"/>
                  </a:lnTo>
                  <a:lnTo>
                    <a:pt x="577" y="269"/>
                  </a:lnTo>
                  <a:lnTo>
                    <a:pt x="577" y="268"/>
                  </a:lnTo>
                  <a:lnTo>
                    <a:pt x="579" y="267"/>
                  </a:lnTo>
                  <a:lnTo>
                    <a:pt x="582" y="266"/>
                  </a:lnTo>
                  <a:lnTo>
                    <a:pt x="582" y="264"/>
                  </a:lnTo>
                  <a:lnTo>
                    <a:pt x="584" y="264"/>
                  </a:lnTo>
                  <a:lnTo>
                    <a:pt x="584" y="263"/>
                  </a:lnTo>
                  <a:lnTo>
                    <a:pt x="592" y="263"/>
                  </a:lnTo>
                  <a:lnTo>
                    <a:pt x="592" y="262"/>
                  </a:lnTo>
                  <a:lnTo>
                    <a:pt x="596" y="262"/>
                  </a:lnTo>
                  <a:lnTo>
                    <a:pt x="596" y="261"/>
                  </a:lnTo>
                  <a:lnTo>
                    <a:pt x="601" y="261"/>
                  </a:lnTo>
                  <a:lnTo>
                    <a:pt x="601" y="260"/>
                  </a:lnTo>
                  <a:lnTo>
                    <a:pt x="603" y="260"/>
                  </a:lnTo>
                  <a:lnTo>
                    <a:pt x="603" y="258"/>
                  </a:lnTo>
                  <a:lnTo>
                    <a:pt x="606" y="258"/>
                  </a:lnTo>
                  <a:lnTo>
                    <a:pt x="606" y="257"/>
                  </a:lnTo>
                  <a:lnTo>
                    <a:pt x="608" y="257"/>
                  </a:lnTo>
                  <a:lnTo>
                    <a:pt x="608" y="256"/>
                  </a:lnTo>
                  <a:lnTo>
                    <a:pt x="610" y="255"/>
                  </a:lnTo>
                  <a:lnTo>
                    <a:pt x="610" y="254"/>
                  </a:lnTo>
                  <a:lnTo>
                    <a:pt x="613" y="254"/>
                  </a:lnTo>
                  <a:lnTo>
                    <a:pt x="613" y="252"/>
                  </a:lnTo>
                  <a:lnTo>
                    <a:pt x="615" y="251"/>
                  </a:lnTo>
                  <a:lnTo>
                    <a:pt x="618" y="250"/>
                  </a:lnTo>
                  <a:lnTo>
                    <a:pt x="620" y="250"/>
                  </a:lnTo>
                  <a:lnTo>
                    <a:pt x="620" y="249"/>
                  </a:lnTo>
                  <a:lnTo>
                    <a:pt x="622" y="249"/>
                  </a:lnTo>
                  <a:lnTo>
                    <a:pt x="622" y="248"/>
                  </a:lnTo>
                  <a:lnTo>
                    <a:pt x="625" y="248"/>
                  </a:lnTo>
                  <a:lnTo>
                    <a:pt x="625" y="246"/>
                  </a:lnTo>
                  <a:lnTo>
                    <a:pt x="628" y="246"/>
                  </a:lnTo>
                  <a:lnTo>
                    <a:pt x="628" y="245"/>
                  </a:lnTo>
                  <a:lnTo>
                    <a:pt x="631" y="245"/>
                  </a:lnTo>
                  <a:lnTo>
                    <a:pt x="631" y="244"/>
                  </a:lnTo>
                  <a:lnTo>
                    <a:pt x="633" y="243"/>
                  </a:lnTo>
                  <a:lnTo>
                    <a:pt x="636" y="242"/>
                  </a:lnTo>
                  <a:lnTo>
                    <a:pt x="636" y="240"/>
                  </a:lnTo>
                  <a:lnTo>
                    <a:pt x="638" y="240"/>
                  </a:lnTo>
                  <a:lnTo>
                    <a:pt x="638" y="239"/>
                  </a:lnTo>
                  <a:lnTo>
                    <a:pt x="641" y="239"/>
                  </a:lnTo>
                  <a:lnTo>
                    <a:pt x="641" y="238"/>
                  </a:lnTo>
                  <a:lnTo>
                    <a:pt x="644" y="238"/>
                  </a:lnTo>
                  <a:lnTo>
                    <a:pt x="644" y="237"/>
                  </a:lnTo>
                  <a:lnTo>
                    <a:pt x="647" y="237"/>
                  </a:lnTo>
                  <a:lnTo>
                    <a:pt x="647" y="236"/>
                  </a:lnTo>
                  <a:lnTo>
                    <a:pt x="649" y="236"/>
                  </a:lnTo>
                  <a:lnTo>
                    <a:pt x="649" y="234"/>
                  </a:lnTo>
                  <a:lnTo>
                    <a:pt x="651" y="233"/>
                  </a:lnTo>
                  <a:lnTo>
                    <a:pt x="654" y="232"/>
                  </a:lnTo>
                  <a:lnTo>
                    <a:pt x="654" y="231"/>
                  </a:lnTo>
                  <a:lnTo>
                    <a:pt x="656" y="231"/>
                  </a:lnTo>
                  <a:lnTo>
                    <a:pt x="656" y="230"/>
                  </a:lnTo>
                  <a:lnTo>
                    <a:pt x="659" y="228"/>
                  </a:lnTo>
                  <a:lnTo>
                    <a:pt x="661" y="227"/>
                  </a:lnTo>
                  <a:lnTo>
                    <a:pt x="661" y="226"/>
                  </a:lnTo>
                  <a:lnTo>
                    <a:pt x="663" y="225"/>
                  </a:lnTo>
                  <a:lnTo>
                    <a:pt x="666" y="224"/>
                  </a:lnTo>
                  <a:lnTo>
                    <a:pt x="666" y="222"/>
                  </a:lnTo>
                  <a:lnTo>
                    <a:pt x="668" y="222"/>
                  </a:lnTo>
                  <a:lnTo>
                    <a:pt x="668" y="221"/>
                  </a:lnTo>
                  <a:lnTo>
                    <a:pt x="671" y="220"/>
                  </a:lnTo>
                  <a:lnTo>
                    <a:pt x="671" y="219"/>
                  </a:lnTo>
                  <a:lnTo>
                    <a:pt x="673" y="219"/>
                  </a:lnTo>
                  <a:lnTo>
                    <a:pt x="673" y="218"/>
                  </a:lnTo>
                  <a:lnTo>
                    <a:pt x="675" y="216"/>
                  </a:lnTo>
                  <a:lnTo>
                    <a:pt x="678" y="215"/>
                  </a:lnTo>
                  <a:lnTo>
                    <a:pt x="678" y="214"/>
                  </a:lnTo>
                  <a:lnTo>
                    <a:pt x="680" y="213"/>
                  </a:lnTo>
                  <a:lnTo>
                    <a:pt x="680" y="211"/>
                  </a:lnTo>
                  <a:lnTo>
                    <a:pt x="683" y="210"/>
                  </a:lnTo>
                  <a:lnTo>
                    <a:pt x="683" y="209"/>
                  </a:lnTo>
                  <a:lnTo>
                    <a:pt x="685" y="208"/>
                  </a:lnTo>
                  <a:lnTo>
                    <a:pt x="685" y="207"/>
                  </a:lnTo>
                  <a:lnTo>
                    <a:pt x="687" y="205"/>
                  </a:lnTo>
                  <a:lnTo>
                    <a:pt x="687" y="204"/>
                  </a:lnTo>
                  <a:lnTo>
                    <a:pt x="690" y="203"/>
                  </a:lnTo>
                  <a:lnTo>
                    <a:pt x="690" y="202"/>
                  </a:lnTo>
                  <a:lnTo>
                    <a:pt x="692" y="201"/>
                  </a:lnTo>
                  <a:lnTo>
                    <a:pt x="692" y="199"/>
                  </a:lnTo>
                  <a:lnTo>
                    <a:pt x="695" y="199"/>
                  </a:lnTo>
                  <a:lnTo>
                    <a:pt x="695" y="198"/>
                  </a:lnTo>
                  <a:lnTo>
                    <a:pt x="697" y="197"/>
                  </a:lnTo>
                  <a:lnTo>
                    <a:pt x="699" y="196"/>
                  </a:lnTo>
                  <a:lnTo>
                    <a:pt x="699" y="195"/>
                  </a:lnTo>
                  <a:lnTo>
                    <a:pt x="702" y="193"/>
                  </a:lnTo>
                  <a:lnTo>
                    <a:pt x="702" y="192"/>
                  </a:lnTo>
                  <a:lnTo>
                    <a:pt x="704" y="191"/>
                  </a:lnTo>
                  <a:lnTo>
                    <a:pt x="704" y="190"/>
                  </a:lnTo>
                  <a:lnTo>
                    <a:pt x="707" y="189"/>
                  </a:lnTo>
                  <a:lnTo>
                    <a:pt x="707" y="187"/>
                  </a:lnTo>
                  <a:lnTo>
                    <a:pt x="709" y="186"/>
                  </a:lnTo>
                  <a:lnTo>
                    <a:pt x="709" y="185"/>
                  </a:lnTo>
                  <a:lnTo>
                    <a:pt x="712" y="184"/>
                  </a:lnTo>
                  <a:lnTo>
                    <a:pt x="712" y="183"/>
                  </a:lnTo>
                  <a:lnTo>
                    <a:pt x="714" y="181"/>
                  </a:lnTo>
                  <a:lnTo>
                    <a:pt x="714" y="180"/>
                  </a:lnTo>
                  <a:lnTo>
                    <a:pt x="716" y="180"/>
                  </a:lnTo>
                  <a:lnTo>
                    <a:pt x="716" y="179"/>
                  </a:lnTo>
                  <a:lnTo>
                    <a:pt x="719" y="178"/>
                  </a:lnTo>
                  <a:lnTo>
                    <a:pt x="721" y="177"/>
                  </a:lnTo>
                  <a:lnTo>
                    <a:pt x="721" y="175"/>
                  </a:lnTo>
                  <a:lnTo>
                    <a:pt x="722" y="175"/>
                  </a:lnTo>
                  <a:lnTo>
                    <a:pt x="722" y="173"/>
                  </a:lnTo>
                  <a:lnTo>
                    <a:pt x="725" y="172"/>
                  </a:lnTo>
                  <a:lnTo>
                    <a:pt x="725" y="171"/>
                  </a:lnTo>
                  <a:lnTo>
                    <a:pt x="726" y="171"/>
                  </a:lnTo>
                  <a:lnTo>
                    <a:pt x="726" y="168"/>
                  </a:lnTo>
                  <a:lnTo>
                    <a:pt x="728" y="167"/>
                  </a:lnTo>
                  <a:lnTo>
                    <a:pt x="728" y="166"/>
                  </a:lnTo>
                  <a:lnTo>
                    <a:pt x="731" y="165"/>
                  </a:lnTo>
                  <a:lnTo>
                    <a:pt x="731" y="163"/>
                  </a:lnTo>
                  <a:lnTo>
                    <a:pt x="733" y="162"/>
                  </a:lnTo>
                  <a:lnTo>
                    <a:pt x="733" y="161"/>
                  </a:lnTo>
                  <a:lnTo>
                    <a:pt x="736" y="160"/>
                  </a:lnTo>
                  <a:lnTo>
                    <a:pt x="736" y="159"/>
                  </a:lnTo>
                  <a:lnTo>
                    <a:pt x="738" y="157"/>
                  </a:lnTo>
                  <a:lnTo>
                    <a:pt x="738" y="155"/>
                  </a:lnTo>
                  <a:lnTo>
                    <a:pt x="740" y="154"/>
                  </a:lnTo>
                  <a:lnTo>
                    <a:pt x="740" y="153"/>
                  </a:lnTo>
                  <a:lnTo>
                    <a:pt x="743" y="151"/>
                  </a:lnTo>
                  <a:lnTo>
                    <a:pt x="743" y="150"/>
                  </a:lnTo>
                  <a:lnTo>
                    <a:pt x="745" y="149"/>
                  </a:lnTo>
                  <a:lnTo>
                    <a:pt x="745" y="148"/>
                  </a:lnTo>
                  <a:lnTo>
                    <a:pt x="748" y="147"/>
                  </a:lnTo>
                  <a:lnTo>
                    <a:pt x="748" y="145"/>
                  </a:lnTo>
                  <a:lnTo>
                    <a:pt x="750" y="144"/>
                  </a:lnTo>
                  <a:lnTo>
                    <a:pt x="750" y="143"/>
                  </a:lnTo>
                  <a:lnTo>
                    <a:pt x="751" y="143"/>
                  </a:lnTo>
                  <a:lnTo>
                    <a:pt x="751" y="141"/>
                  </a:lnTo>
                  <a:lnTo>
                    <a:pt x="754" y="139"/>
                  </a:lnTo>
                  <a:lnTo>
                    <a:pt x="754" y="138"/>
                  </a:lnTo>
                  <a:lnTo>
                    <a:pt x="755" y="138"/>
                  </a:lnTo>
                  <a:lnTo>
                    <a:pt x="755" y="136"/>
                  </a:lnTo>
                  <a:lnTo>
                    <a:pt x="757" y="135"/>
                  </a:lnTo>
                  <a:lnTo>
                    <a:pt x="757" y="133"/>
                  </a:lnTo>
                  <a:lnTo>
                    <a:pt x="758" y="133"/>
                  </a:lnTo>
                  <a:lnTo>
                    <a:pt x="758" y="131"/>
                  </a:lnTo>
                  <a:lnTo>
                    <a:pt x="761" y="130"/>
                  </a:lnTo>
                  <a:lnTo>
                    <a:pt x="761" y="129"/>
                  </a:lnTo>
                  <a:lnTo>
                    <a:pt x="763" y="127"/>
                  </a:lnTo>
                  <a:lnTo>
                    <a:pt x="763" y="125"/>
                  </a:lnTo>
                  <a:lnTo>
                    <a:pt x="766" y="124"/>
                  </a:lnTo>
                  <a:lnTo>
                    <a:pt x="766" y="121"/>
                  </a:lnTo>
                  <a:lnTo>
                    <a:pt x="768" y="120"/>
                  </a:lnTo>
                  <a:lnTo>
                    <a:pt x="768" y="118"/>
                  </a:lnTo>
                  <a:lnTo>
                    <a:pt x="771" y="117"/>
                  </a:lnTo>
                  <a:lnTo>
                    <a:pt x="771" y="115"/>
                  </a:lnTo>
                  <a:lnTo>
                    <a:pt x="772" y="115"/>
                  </a:lnTo>
                  <a:lnTo>
                    <a:pt x="772" y="113"/>
                  </a:lnTo>
                  <a:lnTo>
                    <a:pt x="774" y="112"/>
                  </a:lnTo>
                  <a:lnTo>
                    <a:pt x="774" y="111"/>
                  </a:lnTo>
                  <a:lnTo>
                    <a:pt x="777" y="109"/>
                  </a:lnTo>
                  <a:lnTo>
                    <a:pt x="777" y="108"/>
                  </a:lnTo>
                  <a:lnTo>
                    <a:pt x="778" y="108"/>
                  </a:lnTo>
                  <a:lnTo>
                    <a:pt x="778" y="106"/>
                  </a:lnTo>
                  <a:lnTo>
                    <a:pt x="780" y="105"/>
                  </a:lnTo>
                  <a:lnTo>
                    <a:pt x="780" y="103"/>
                  </a:lnTo>
                  <a:lnTo>
                    <a:pt x="781" y="103"/>
                  </a:lnTo>
                  <a:lnTo>
                    <a:pt x="781" y="101"/>
                  </a:lnTo>
                  <a:lnTo>
                    <a:pt x="784" y="100"/>
                  </a:lnTo>
                  <a:lnTo>
                    <a:pt x="784" y="99"/>
                  </a:lnTo>
                  <a:lnTo>
                    <a:pt x="785" y="99"/>
                  </a:lnTo>
                  <a:lnTo>
                    <a:pt x="785" y="96"/>
                  </a:lnTo>
                  <a:lnTo>
                    <a:pt x="786" y="96"/>
                  </a:lnTo>
                  <a:lnTo>
                    <a:pt x="786" y="94"/>
                  </a:lnTo>
                  <a:lnTo>
                    <a:pt x="789" y="93"/>
                  </a:lnTo>
                  <a:lnTo>
                    <a:pt x="789" y="90"/>
                  </a:lnTo>
                  <a:lnTo>
                    <a:pt x="791" y="89"/>
                  </a:lnTo>
                  <a:lnTo>
                    <a:pt x="791" y="86"/>
                  </a:lnTo>
                  <a:lnTo>
                    <a:pt x="792" y="86"/>
                  </a:lnTo>
                  <a:lnTo>
                    <a:pt x="792" y="84"/>
                  </a:lnTo>
                  <a:lnTo>
                    <a:pt x="793" y="84"/>
                  </a:lnTo>
                  <a:lnTo>
                    <a:pt x="793" y="82"/>
                  </a:lnTo>
                  <a:lnTo>
                    <a:pt x="795" y="82"/>
                  </a:lnTo>
                  <a:lnTo>
                    <a:pt x="795" y="79"/>
                  </a:lnTo>
                  <a:lnTo>
                    <a:pt x="797" y="78"/>
                  </a:lnTo>
                  <a:lnTo>
                    <a:pt x="797" y="76"/>
                  </a:lnTo>
                  <a:lnTo>
                    <a:pt x="798" y="76"/>
                  </a:lnTo>
                  <a:lnTo>
                    <a:pt x="798" y="73"/>
                  </a:lnTo>
                  <a:lnTo>
                    <a:pt x="801" y="72"/>
                  </a:lnTo>
                  <a:lnTo>
                    <a:pt x="801" y="70"/>
                  </a:lnTo>
                  <a:lnTo>
                    <a:pt x="803" y="68"/>
                  </a:lnTo>
                  <a:lnTo>
                    <a:pt x="803" y="67"/>
                  </a:lnTo>
                  <a:lnTo>
                    <a:pt x="805" y="66"/>
                  </a:lnTo>
                  <a:lnTo>
                    <a:pt x="805" y="64"/>
                  </a:lnTo>
                  <a:lnTo>
                    <a:pt x="808" y="62"/>
                  </a:lnTo>
                  <a:lnTo>
                    <a:pt x="808" y="61"/>
                  </a:lnTo>
                  <a:lnTo>
                    <a:pt x="810" y="60"/>
                  </a:lnTo>
                  <a:lnTo>
                    <a:pt x="810" y="59"/>
                  </a:lnTo>
                  <a:lnTo>
                    <a:pt x="811" y="59"/>
                  </a:lnTo>
                  <a:lnTo>
                    <a:pt x="811" y="56"/>
                  </a:lnTo>
                  <a:lnTo>
                    <a:pt x="813" y="56"/>
                  </a:lnTo>
                  <a:lnTo>
                    <a:pt x="813" y="54"/>
                  </a:lnTo>
                  <a:lnTo>
                    <a:pt x="814" y="54"/>
                  </a:lnTo>
                  <a:lnTo>
                    <a:pt x="814" y="52"/>
                  </a:lnTo>
                  <a:lnTo>
                    <a:pt x="815" y="52"/>
                  </a:lnTo>
                  <a:lnTo>
                    <a:pt x="815" y="49"/>
                  </a:lnTo>
                  <a:lnTo>
                    <a:pt x="816" y="49"/>
                  </a:lnTo>
                  <a:lnTo>
                    <a:pt x="816" y="47"/>
                  </a:lnTo>
                  <a:lnTo>
                    <a:pt x="817" y="47"/>
                  </a:lnTo>
                  <a:lnTo>
                    <a:pt x="817" y="44"/>
                  </a:lnTo>
                  <a:lnTo>
                    <a:pt x="819" y="44"/>
                  </a:lnTo>
                  <a:lnTo>
                    <a:pt x="819" y="42"/>
                  </a:lnTo>
                  <a:lnTo>
                    <a:pt x="820" y="42"/>
                  </a:lnTo>
                  <a:lnTo>
                    <a:pt x="820" y="40"/>
                  </a:lnTo>
                  <a:lnTo>
                    <a:pt x="821" y="40"/>
                  </a:lnTo>
                  <a:lnTo>
                    <a:pt x="821" y="37"/>
                  </a:lnTo>
                  <a:lnTo>
                    <a:pt x="823" y="36"/>
                  </a:lnTo>
                  <a:lnTo>
                    <a:pt x="823" y="34"/>
                  </a:lnTo>
                  <a:lnTo>
                    <a:pt x="825" y="34"/>
                  </a:lnTo>
                  <a:lnTo>
                    <a:pt x="825" y="31"/>
                  </a:lnTo>
                  <a:lnTo>
                    <a:pt x="827" y="30"/>
                  </a:lnTo>
                  <a:lnTo>
                    <a:pt x="827" y="28"/>
                  </a:lnTo>
                  <a:lnTo>
                    <a:pt x="828" y="28"/>
                  </a:lnTo>
                  <a:lnTo>
                    <a:pt x="828" y="25"/>
                  </a:lnTo>
                  <a:lnTo>
                    <a:pt x="829" y="25"/>
                  </a:lnTo>
                  <a:lnTo>
                    <a:pt x="829" y="23"/>
                  </a:lnTo>
                  <a:lnTo>
                    <a:pt x="831" y="23"/>
                  </a:lnTo>
                  <a:lnTo>
                    <a:pt x="831" y="20"/>
                  </a:lnTo>
                  <a:lnTo>
                    <a:pt x="832" y="20"/>
                  </a:lnTo>
                  <a:lnTo>
                    <a:pt x="832" y="18"/>
                  </a:lnTo>
                  <a:lnTo>
                    <a:pt x="833" y="18"/>
                  </a:lnTo>
                  <a:lnTo>
                    <a:pt x="833" y="16"/>
                  </a:lnTo>
                  <a:lnTo>
                    <a:pt x="834" y="16"/>
                  </a:lnTo>
                  <a:lnTo>
                    <a:pt x="834" y="13"/>
                  </a:lnTo>
                  <a:lnTo>
                    <a:pt x="836" y="13"/>
                  </a:lnTo>
                  <a:lnTo>
                    <a:pt x="836" y="11"/>
                  </a:lnTo>
                  <a:lnTo>
                    <a:pt x="837" y="11"/>
                  </a:lnTo>
                  <a:lnTo>
                    <a:pt x="837" y="8"/>
                  </a:lnTo>
                  <a:lnTo>
                    <a:pt x="838" y="8"/>
                  </a:lnTo>
                  <a:lnTo>
                    <a:pt x="838" y="6"/>
                  </a:lnTo>
                  <a:lnTo>
                    <a:pt x="839" y="6"/>
                  </a:lnTo>
                  <a:lnTo>
                    <a:pt x="839" y="4"/>
                  </a:lnTo>
                  <a:lnTo>
                    <a:pt x="842" y="2"/>
                  </a:lnTo>
                  <a:lnTo>
                    <a:pt x="842" y="0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82" name="Freeform 142"/>
            <p:cNvSpPr>
              <a:spLocks/>
            </p:cNvSpPr>
            <p:nvPr/>
          </p:nvSpPr>
          <p:spPr bwMode="auto">
            <a:xfrm flipH="1">
              <a:off x="3470" y="15132"/>
              <a:ext cx="721" cy="612"/>
            </a:xfrm>
            <a:custGeom>
              <a:avLst/>
              <a:gdLst/>
              <a:ahLst/>
              <a:cxnLst>
                <a:cxn ang="0">
                  <a:pos x="771" y="0"/>
                </a:cxn>
                <a:cxn ang="0">
                  <a:pos x="981" y="480"/>
                </a:cxn>
                <a:cxn ang="0">
                  <a:pos x="974" y="519"/>
                </a:cxn>
                <a:cxn ang="0">
                  <a:pos x="963" y="567"/>
                </a:cxn>
                <a:cxn ang="0">
                  <a:pos x="953" y="615"/>
                </a:cxn>
                <a:cxn ang="0">
                  <a:pos x="941" y="661"/>
                </a:cxn>
                <a:cxn ang="0">
                  <a:pos x="927" y="705"/>
                </a:cxn>
                <a:cxn ang="0">
                  <a:pos x="912" y="747"/>
                </a:cxn>
                <a:cxn ang="0">
                  <a:pos x="899" y="789"/>
                </a:cxn>
                <a:cxn ang="0">
                  <a:pos x="882" y="830"/>
                </a:cxn>
                <a:cxn ang="0">
                  <a:pos x="866" y="867"/>
                </a:cxn>
                <a:cxn ang="0">
                  <a:pos x="848" y="905"/>
                </a:cxn>
                <a:cxn ang="0">
                  <a:pos x="830" y="938"/>
                </a:cxn>
                <a:cxn ang="0">
                  <a:pos x="812" y="971"/>
                </a:cxn>
                <a:cxn ang="0">
                  <a:pos x="792" y="1001"/>
                </a:cxn>
                <a:cxn ang="0">
                  <a:pos x="771" y="1029"/>
                </a:cxn>
                <a:cxn ang="0">
                  <a:pos x="752" y="1055"/>
                </a:cxn>
                <a:cxn ang="0">
                  <a:pos x="729" y="1079"/>
                </a:cxn>
                <a:cxn ang="0">
                  <a:pos x="701" y="1107"/>
                </a:cxn>
                <a:cxn ang="0">
                  <a:pos x="671" y="1132"/>
                </a:cxn>
                <a:cxn ang="0">
                  <a:pos x="649" y="1148"/>
                </a:cxn>
                <a:cxn ang="0">
                  <a:pos x="624" y="1160"/>
                </a:cxn>
                <a:cxn ang="0">
                  <a:pos x="603" y="1172"/>
                </a:cxn>
                <a:cxn ang="0">
                  <a:pos x="579" y="1180"/>
                </a:cxn>
                <a:cxn ang="0">
                  <a:pos x="553" y="1184"/>
                </a:cxn>
                <a:cxn ang="0">
                  <a:pos x="504" y="1187"/>
                </a:cxn>
                <a:cxn ang="0">
                  <a:pos x="0" y="1187"/>
                </a:cxn>
                <a:cxn ang="0">
                  <a:pos x="53" y="1184"/>
                </a:cxn>
                <a:cxn ang="0">
                  <a:pos x="74" y="1180"/>
                </a:cxn>
                <a:cxn ang="0">
                  <a:pos x="98" y="1172"/>
                </a:cxn>
                <a:cxn ang="0">
                  <a:pos x="123" y="1160"/>
                </a:cxn>
                <a:cxn ang="0">
                  <a:pos x="145" y="1148"/>
                </a:cxn>
                <a:cxn ang="0">
                  <a:pos x="167" y="1132"/>
                </a:cxn>
                <a:cxn ang="0">
                  <a:pos x="189" y="1113"/>
                </a:cxn>
                <a:cxn ang="0">
                  <a:pos x="212" y="1093"/>
                </a:cxn>
                <a:cxn ang="0">
                  <a:pos x="254" y="1047"/>
                </a:cxn>
                <a:cxn ang="0">
                  <a:pos x="275" y="1019"/>
                </a:cxn>
                <a:cxn ang="0">
                  <a:pos x="295" y="990"/>
                </a:cxn>
                <a:cxn ang="0">
                  <a:pos x="314" y="959"/>
                </a:cxn>
                <a:cxn ang="0">
                  <a:pos x="332" y="926"/>
                </a:cxn>
                <a:cxn ang="0">
                  <a:pos x="350" y="890"/>
                </a:cxn>
                <a:cxn ang="0">
                  <a:pos x="368" y="854"/>
                </a:cxn>
                <a:cxn ang="0">
                  <a:pos x="385" y="813"/>
                </a:cxn>
                <a:cxn ang="0">
                  <a:pos x="399" y="774"/>
                </a:cxn>
                <a:cxn ang="0">
                  <a:pos x="415" y="732"/>
                </a:cxn>
                <a:cxn ang="0">
                  <a:pos x="429" y="690"/>
                </a:cxn>
                <a:cxn ang="0">
                  <a:pos x="441" y="643"/>
                </a:cxn>
                <a:cxn ang="0">
                  <a:pos x="454" y="597"/>
                </a:cxn>
                <a:cxn ang="0">
                  <a:pos x="463" y="550"/>
                </a:cxn>
                <a:cxn ang="0">
                  <a:pos x="474" y="501"/>
                </a:cxn>
                <a:cxn ang="0">
                  <a:pos x="475" y="478"/>
                </a:cxn>
              </a:cxnLst>
              <a:rect l="0" t="0" r="r" b="b"/>
              <a:pathLst>
                <a:path w="1255" h="1187">
                  <a:moveTo>
                    <a:pt x="475" y="478"/>
                  </a:moveTo>
                  <a:lnTo>
                    <a:pt x="197" y="478"/>
                  </a:lnTo>
                  <a:lnTo>
                    <a:pt x="771" y="0"/>
                  </a:lnTo>
                  <a:lnTo>
                    <a:pt x="1255" y="482"/>
                  </a:lnTo>
                  <a:lnTo>
                    <a:pt x="980" y="478"/>
                  </a:lnTo>
                  <a:lnTo>
                    <a:pt x="981" y="480"/>
                  </a:lnTo>
                  <a:lnTo>
                    <a:pt x="980" y="486"/>
                  </a:lnTo>
                  <a:lnTo>
                    <a:pt x="977" y="502"/>
                  </a:lnTo>
                  <a:lnTo>
                    <a:pt x="974" y="519"/>
                  </a:lnTo>
                  <a:lnTo>
                    <a:pt x="971" y="535"/>
                  </a:lnTo>
                  <a:lnTo>
                    <a:pt x="968" y="550"/>
                  </a:lnTo>
                  <a:lnTo>
                    <a:pt x="963" y="567"/>
                  </a:lnTo>
                  <a:lnTo>
                    <a:pt x="959" y="583"/>
                  </a:lnTo>
                  <a:lnTo>
                    <a:pt x="957" y="598"/>
                  </a:lnTo>
                  <a:lnTo>
                    <a:pt x="953" y="615"/>
                  </a:lnTo>
                  <a:lnTo>
                    <a:pt x="949" y="630"/>
                  </a:lnTo>
                  <a:lnTo>
                    <a:pt x="945" y="645"/>
                  </a:lnTo>
                  <a:lnTo>
                    <a:pt x="941" y="661"/>
                  </a:lnTo>
                  <a:lnTo>
                    <a:pt x="935" y="675"/>
                  </a:lnTo>
                  <a:lnTo>
                    <a:pt x="930" y="690"/>
                  </a:lnTo>
                  <a:lnTo>
                    <a:pt x="927" y="705"/>
                  </a:lnTo>
                  <a:lnTo>
                    <a:pt x="923" y="720"/>
                  </a:lnTo>
                  <a:lnTo>
                    <a:pt x="917" y="733"/>
                  </a:lnTo>
                  <a:lnTo>
                    <a:pt x="912" y="747"/>
                  </a:lnTo>
                  <a:lnTo>
                    <a:pt x="909" y="762"/>
                  </a:lnTo>
                  <a:lnTo>
                    <a:pt x="903" y="776"/>
                  </a:lnTo>
                  <a:lnTo>
                    <a:pt x="899" y="789"/>
                  </a:lnTo>
                  <a:lnTo>
                    <a:pt x="893" y="801"/>
                  </a:lnTo>
                  <a:lnTo>
                    <a:pt x="887" y="816"/>
                  </a:lnTo>
                  <a:lnTo>
                    <a:pt x="882" y="830"/>
                  </a:lnTo>
                  <a:lnTo>
                    <a:pt x="876" y="842"/>
                  </a:lnTo>
                  <a:lnTo>
                    <a:pt x="870" y="854"/>
                  </a:lnTo>
                  <a:lnTo>
                    <a:pt x="866" y="867"/>
                  </a:lnTo>
                  <a:lnTo>
                    <a:pt x="860" y="881"/>
                  </a:lnTo>
                  <a:lnTo>
                    <a:pt x="854" y="893"/>
                  </a:lnTo>
                  <a:lnTo>
                    <a:pt x="848" y="905"/>
                  </a:lnTo>
                  <a:lnTo>
                    <a:pt x="842" y="914"/>
                  </a:lnTo>
                  <a:lnTo>
                    <a:pt x="836" y="926"/>
                  </a:lnTo>
                  <a:lnTo>
                    <a:pt x="830" y="938"/>
                  </a:lnTo>
                  <a:lnTo>
                    <a:pt x="824" y="948"/>
                  </a:lnTo>
                  <a:lnTo>
                    <a:pt x="818" y="960"/>
                  </a:lnTo>
                  <a:lnTo>
                    <a:pt x="812" y="971"/>
                  </a:lnTo>
                  <a:lnTo>
                    <a:pt x="804" y="980"/>
                  </a:lnTo>
                  <a:lnTo>
                    <a:pt x="798" y="990"/>
                  </a:lnTo>
                  <a:lnTo>
                    <a:pt x="792" y="1001"/>
                  </a:lnTo>
                  <a:lnTo>
                    <a:pt x="786" y="1011"/>
                  </a:lnTo>
                  <a:lnTo>
                    <a:pt x="777" y="1021"/>
                  </a:lnTo>
                  <a:lnTo>
                    <a:pt x="771" y="1029"/>
                  </a:lnTo>
                  <a:lnTo>
                    <a:pt x="764" y="1039"/>
                  </a:lnTo>
                  <a:lnTo>
                    <a:pt x="758" y="1047"/>
                  </a:lnTo>
                  <a:lnTo>
                    <a:pt x="752" y="1055"/>
                  </a:lnTo>
                  <a:lnTo>
                    <a:pt x="744" y="1063"/>
                  </a:lnTo>
                  <a:lnTo>
                    <a:pt x="738" y="1071"/>
                  </a:lnTo>
                  <a:lnTo>
                    <a:pt x="729" y="1079"/>
                  </a:lnTo>
                  <a:lnTo>
                    <a:pt x="723" y="1087"/>
                  </a:lnTo>
                  <a:lnTo>
                    <a:pt x="715" y="1093"/>
                  </a:lnTo>
                  <a:lnTo>
                    <a:pt x="701" y="1107"/>
                  </a:lnTo>
                  <a:lnTo>
                    <a:pt x="693" y="1113"/>
                  </a:lnTo>
                  <a:lnTo>
                    <a:pt x="679" y="1127"/>
                  </a:lnTo>
                  <a:lnTo>
                    <a:pt x="671" y="1132"/>
                  </a:lnTo>
                  <a:lnTo>
                    <a:pt x="663" y="1138"/>
                  </a:lnTo>
                  <a:lnTo>
                    <a:pt x="655" y="1144"/>
                  </a:lnTo>
                  <a:lnTo>
                    <a:pt x="649" y="1148"/>
                  </a:lnTo>
                  <a:lnTo>
                    <a:pt x="640" y="1151"/>
                  </a:lnTo>
                  <a:lnTo>
                    <a:pt x="633" y="1156"/>
                  </a:lnTo>
                  <a:lnTo>
                    <a:pt x="624" y="1160"/>
                  </a:lnTo>
                  <a:lnTo>
                    <a:pt x="616" y="1163"/>
                  </a:lnTo>
                  <a:lnTo>
                    <a:pt x="610" y="1168"/>
                  </a:lnTo>
                  <a:lnTo>
                    <a:pt x="603" y="1172"/>
                  </a:lnTo>
                  <a:lnTo>
                    <a:pt x="594" y="1174"/>
                  </a:lnTo>
                  <a:lnTo>
                    <a:pt x="586" y="1175"/>
                  </a:lnTo>
                  <a:lnTo>
                    <a:pt x="579" y="1180"/>
                  </a:lnTo>
                  <a:lnTo>
                    <a:pt x="570" y="1181"/>
                  </a:lnTo>
                  <a:lnTo>
                    <a:pt x="562" y="1184"/>
                  </a:lnTo>
                  <a:lnTo>
                    <a:pt x="553" y="1184"/>
                  </a:lnTo>
                  <a:lnTo>
                    <a:pt x="546" y="1186"/>
                  </a:lnTo>
                  <a:lnTo>
                    <a:pt x="538" y="1187"/>
                  </a:lnTo>
                  <a:lnTo>
                    <a:pt x="504" y="1187"/>
                  </a:lnTo>
                  <a:lnTo>
                    <a:pt x="517" y="1186"/>
                  </a:lnTo>
                  <a:lnTo>
                    <a:pt x="2" y="1186"/>
                  </a:lnTo>
                  <a:lnTo>
                    <a:pt x="0" y="1187"/>
                  </a:lnTo>
                  <a:lnTo>
                    <a:pt x="36" y="1187"/>
                  </a:lnTo>
                  <a:lnTo>
                    <a:pt x="44" y="1186"/>
                  </a:lnTo>
                  <a:lnTo>
                    <a:pt x="53" y="1184"/>
                  </a:lnTo>
                  <a:lnTo>
                    <a:pt x="60" y="1184"/>
                  </a:lnTo>
                  <a:lnTo>
                    <a:pt x="68" y="1181"/>
                  </a:lnTo>
                  <a:lnTo>
                    <a:pt x="74" y="1180"/>
                  </a:lnTo>
                  <a:lnTo>
                    <a:pt x="83" y="1175"/>
                  </a:lnTo>
                  <a:lnTo>
                    <a:pt x="90" y="1174"/>
                  </a:lnTo>
                  <a:lnTo>
                    <a:pt x="98" y="1172"/>
                  </a:lnTo>
                  <a:lnTo>
                    <a:pt x="107" y="1168"/>
                  </a:lnTo>
                  <a:lnTo>
                    <a:pt x="115" y="1163"/>
                  </a:lnTo>
                  <a:lnTo>
                    <a:pt x="123" y="1160"/>
                  </a:lnTo>
                  <a:lnTo>
                    <a:pt x="129" y="1156"/>
                  </a:lnTo>
                  <a:lnTo>
                    <a:pt x="137" y="1151"/>
                  </a:lnTo>
                  <a:lnTo>
                    <a:pt x="145" y="1148"/>
                  </a:lnTo>
                  <a:lnTo>
                    <a:pt x="153" y="1142"/>
                  </a:lnTo>
                  <a:lnTo>
                    <a:pt x="161" y="1138"/>
                  </a:lnTo>
                  <a:lnTo>
                    <a:pt x="167" y="1132"/>
                  </a:lnTo>
                  <a:lnTo>
                    <a:pt x="175" y="1125"/>
                  </a:lnTo>
                  <a:lnTo>
                    <a:pt x="183" y="1119"/>
                  </a:lnTo>
                  <a:lnTo>
                    <a:pt x="189" y="1113"/>
                  </a:lnTo>
                  <a:lnTo>
                    <a:pt x="197" y="1107"/>
                  </a:lnTo>
                  <a:lnTo>
                    <a:pt x="206" y="1101"/>
                  </a:lnTo>
                  <a:lnTo>
                    <a:pt x="212" y="1093"/>
                  </a:lnTo>
                  <a:lnTo>
                    <a:pt x="242" y="1063"/>
                  </a:lnTo>
                  <a:lnTo>
                    <a:pt x="248" y="1055"/>
                  </a:lnTo>
                  <a:lnTo>
                    <a:pt x="254" y="1047"/>
                  </a:lnTo>
                  <a:lnTo>
                    <a:pt x="262" y="1037"/>
                  </a:lnTo>
                  <a:lnTo>
                    <a:pt x="268" y="1029"/>
                  </a:lnTo>
                  <a:lnTo>
                    <a:pt x="275" y="1019"/>
                  </a:lnTo>
                  <a:lnTo>
                    <a:pt x="281" y="1009"/>
                  </a:lnTo>
                  <a:lnTo>
                    <a:pt x="287" y="1001"/>
                  </a:lnTo>
                  <a:lnTo>
                    <a:pt x="295" y="990"/>
                  </a:lnTo>
                  <a:lnTo>
                    <a:pt x="302" y="980"/>
                  </a:lnTo>
                  <a:lnTo>
                    <a:pt x="308" y="968"/>
                  </a:lnTo>
                  <a:lnTo>
                    <a:pt x="314" y="959"/>
                  </a:lnTo>
                  <a:lnTo>
                    <a:pt x="320" y="948"/>
                  </a:lnTo>
                  <a:lnTo>
                    <a:pt x="326" y="936"/>
                  </a:lnTo>
                  <a:lnTo>
                    <a:pt x="332" y="926"/>
                  </a:lnTo>
                  <a:lnTo>
                    <a:pt x="338" y="914"/>
                  </a:lnTo>
                  <a:lnTo>
                    <a:pt x="344" y="902"/>
                  </a:lnTo>
                  <a:lnTo>
                    <a:pt x="350" y="890"/>
                  </a:lnTo>
                  <a:lnTo>
                    <a:pt x="356" y="878"/>
                  </a:lnTo>
                  <a:lnTo>
                    <a:pt x="362" y="866"/>
                  </a:lnTo>
                  <a:lnTo>
                    <a:pt x="368" y="854"/>
                  </a:lnTo>
                  <a:lnTo>
                    <a:pt x="373" y="840"/>
                  </a:lnTo>
                  <a:lnTo>
                    <a:pt x="379" y="828"/>
                  </a:lnTo>
                  <a:lnTo>
                    <a:pt x="385" y="813"/>
                  </a:lnTo>
                  <a:lnTo>
                    <a:pt x="389" y="801"/>
                  </a:lnTo>
                  <a:lnTo>
                    <a:pt x="395" y="788"/>
                  </a:lnTo>
                  <a:lnTo>
                    <a:pt x="399" y="774"/>
                  </a:lnTo>
                  <a:lnTo>
                    <a:pt x="405" y="759"/>
                  </a:lnTo>
                  <a:lnTo>
                    <a:pt x="409" y="745"/>
                  </a:lnTo>
                  <a:lnTo>
                    <a:pt x="415" y="732"/>
                  </a:lnTo>
                  <a:lnTo>
                    <a:pt x="419" y="717"/>
                  </a:lnTo>
                  <a:lnTo>
                    <a:pt x="423" y="703"/>
                  </a:lnTo>
                  <a:lnTo>
                    <a:pt x="429" y="690"/>
                  </a:lnTo>
                  <a:lnTo>
                    <a:pt x="433" y="673"/>
                  </a:lnTo>
                  <a:lnTo>
                    <a:pt x="437" y="660"/>
                  </a:lnTo>
                  <a:lnTo>
                    <a:pt x="441" y="643"/>
                  </a:lnTo>
                  <a:lnTo>
                    <a:pt x="445" y="630"/>
                  </a:lnTo>
                  <a:lnTo>
                    <a:pt x="449" y="613"/>
                  </a:lnTo>
                  <a:lnTo>
                    <a:pt x="454" y="597"/>
                  </a:lnTo>
                  <a:lnTo>
                    <a:pt x="457" y="580"/>
                  </a:lnTo>
                  <a:lnTo>
                    <a:pt x="460" y="567"/>
                  </a:lnTo>
                  <a:lnTo>
                    <a:pt x="463" y="550"/>
                  </a:lnTo>
                  <a:lnTo>
                    <a:pt x="467" y="535"/>
                  </a:lnTo>
                  <a:lnTo>
                    <a:pt x="469" y="519"/>
                  </a:lnTo>
                  <a:lnTo>
                    <a:pt x="474" y="501"/>
                  </a:lnTo>
                  <a:lnTo>
                    <a:pt x="478" y="484"/>
                  </a:lnTo>
                  <a:lnTo>
                    <a:pt x="478" y="480"/>
                  </a:lnTo>
                  <a:lnTo>
                    <a:pt x="475" y="478"/>
                  </a:lnTo>
                  <a:lnTo>
                    <a:pt x="197" y="478"/>
                  </a:lnTo>
                  <a:lnTo>
                    <a:pt x="475" y="478"/>
                  </a:ln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83" name="WordArt 143"/>
            <p:cNvSpPr>
              <a:spLocks noChangeArrowheads="1" noChangeShapeType="1" noTextEdit="1"/>
            </p:cNvSpPr>
            <p:nvPr/>
          </p:nvSpPr>
          <p:spPr bwMode="auto">
            <a:xfrm>
              <a:off x="3218" y="15033"/>
              <a:ext cx="96" cy="2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kern="10" spc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"/>
                  <a:cs typeface="Arial"/>
                </a:rPr>
                <a:t>1</a:t>
              </a:r>
              <a:endParaRPr lang="en-US" sz="3600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35984" name="Freeform 144"/>
            <p:cNvSpPr>
              <a:spLocks/>
            </p:cNvSpPr>
            <p:nvPr/>
          </p:nvSpPr>
          <p:spPr bwMode="auto">
            <a:xfrm>
              <a:off x="8003" y="11368"/>
              <a:ext cx="1625" cy="1493"/>
            </a:xfrm>
            <a:custGeom>
              <a:avLst/>
              <a:gdLst/>
              <a:ahLst/>
              <a:cxnLst>
                <a:cxn ang="0">
                  <a:pos x="431" y="13"/>
                </a:cxn>
                <a:cxn ang="0">
                  <a:pos x="1709" y="1571"/>
                </a:cxn>
                <a:cxn ang="0">
                  <a:pos x="1274" y="1511"/>
                </a:cxn>
                <a:cxn ang="0">
                  <a:pos x="0" y="0"/>
                </a:cxn>
              </a:cxnLst>
              <a:rect l="0" t="0" r="r" b="b"/>
              <a:pathLst>
                <a:path w="1709" h="1571">
                  <a:moveTo>
                    <a:pt x="431" y="13"/>
                  </a:moveTo>
                  <a:lnTo>
                    <a:pt x="1709" y="1571"/>
                  </a:lnTo>
                  <a:lnTo>
                    <a:pt x="1274" y="1511"/>
                  </a:lnTo>
                  <a:lnTo>
                    <a:pt x="0" y="0"/>
                  </a:lnTo>
                </a:path>
              </a:pathLst>
            </a:cu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85" name="WordArt 145"/>
            <p:cNvSpPr>
              <a:spLocks noChangeArrowheads="1" noChangeShapeType="1" noTextEdit="1"/>
            </p:cNvSpPr>
            <p:nvPr/>
          </p:nvSpPr>
          <p:spPr bwMode="auto">
            <a:xfrm>
              <a:off x="8317" y="11388"/>
              <a:ext cx="96" cy="26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kern="10" spc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"/>
                  <a:cs typeface="Arial"/>
                </a:rPr>
                <a:t>3</a:t>
              </a:r>
              <a:endParaRPr lang="en-US" sz="3600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35986" name="AutoShape 146"/>
            <p:cNvSpPr>
              <a:spLocks noChangeArrowheads="1"/>
            </p:cNvSpPr>
            <p:nvPr/>
          </p:nvSpPr>
          <p:spPr bwMode="auto">
            <a:xfrm rot="5400000">
              <a:off x="7809" y="12789"/>
              <a:ext cx="2193" cy="1951"/>
            </a:xfrm>
            <a:prstGeom prst="can">
              <a:avLst>
                <a:gd name="adj" fmla="val 50000"/>
              </a:avLst>
            </a:pr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87" name="AutoShape 147"/>
            <p:cNvSpPr>
              <a:spLocks noChangeArrowheads="1"/>
            </p:cNvSpPr>
            <p:nvPr/>
          </p:nvSpPr>
          <p:spPr bwMode="auto">
            <a:xfrm rot="5400000">
              <a:off x="7945" y="11256"/>
              <a:ext cx="405" cy="564"/>
            </a:xfrm>
            <a:prstGeom prst="can">
              <a:avLst>
                <a:gd name="adj" fmla="val 53802"/>
              </a:avLst>
            </a:prstGeom>
            <a:solidFill>
              <a:srgbClr val="80808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88" name="Oval 148"/>
            <p:cNvSpPr>
              <a:spLocks noChangeArrowheads="1"/>
            </p:cNvSpPr>
            <p:nvPr/>
          </p:nvSpPr>
          <p:spPr bwMode="auto">
            <a:xfrm>
              <a:off x="8231" y="11342"/>
              <a:ext cx="218" cy="398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89" name="Freeform 149"/>
            <p:cNvSpPr>
              <a:spLocks/>
            </p:cNvSpPr>
            <p:nvPr/>
          </p:nvSpPr>
          <p:spPr bwMode="auto">
            <a:xfrm>
              <a:off x="7898" y="11663"/>
              <a:ext cx="1053" cy="2604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337" y="0"/>
                </a:cxn>
                <a:cxn ang="0">
                  <a:pos x="1100" y="2731"/>
                </a:cxn>
                <a:cxn ang="0">
                  <a:pos x="740" y="2731"/>
                </a:cxn>
                <a:cxn ang="0">
                  <a:pos x="0" y="13"/>
                </a:cxn>
              </a:cxnLst>
              <a:rect l="0" t="0" r="r" b="b"/>
              <a:pathLst>
                <a:path w="1100" h="2731">
                  <a:moveTo>
                    <a:pt x="0" y="13"/>
                  </a:moveTo>
                  <a:lnTo>
                    <a:pt x="337" y="0"/>
                  </a:lnTo>
                  <a:lnTo>
                    <a:pt x="1100" y="2731"/>
                  </a:lnTo>
                  <a:lnTo>
                    <a:pt x="740" y="2731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90" name="Line 150"/>
            <p:cNvSpPr>
              <a:spLocks noChangeShapeType="1"/>
            </p:cNvSpPr>
            <p:nvPr/>
          </p:nvSpPr>
          <p:spPr bwMode="auto">
            <a:xfrm>
              <a:off x="8218" y="11639"/>
              <a:ext cx="743" cy="26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91" name="Line 151"/>
            <p:cNvSpPr>
              <a:spLocks noChangeShapeType="1"/>
            </p:cNvSpPr>
            <p:nvPr/>
          </p:nvSpPr>
          <p:spPr bwMode="auto">
            <a:xfrm>
              <a:off x="7876" y="11639"/>
              <a:ext cx="720" cy="26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92" name="Freeform 152"/>
            <p:cNvSpPr>
              <a:spLocks/>
            </p:cNvSpPr>
            <p:nvPr/>
          </p:nvSpPr>
          <p:spPr bwMode="auto">
            <a:xfrm>
              <a:off x="8601" y="14252"/>
              <a:ext cx="385" cy="6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5" y="217"/>
                </a:cxn>
                <a:cxn ang="0">
                  <a:pos x="150" y="405"/>
                </a:cxn>
                <a:cxn ang="0">
                  <a:pos x="203" y="480"/>
                </a:cxn>
                <a:cxn ang="0">
                  <a:pos x="263" y="555"/>
                </a:cxn>
                <a:cxn ang="0">
                  <a:pos x="330" y="600"/>
                </a:cxn>
                <a:cxn ang="0">
                  <a:pos x="390" y="630"/>
                </a:cxn>
                <a:cxn ang="0">
                  <a:pos x="405" y="652"/>
                </a:cxn>
              </a:cxnLst>
              <a:rect l="0" t="0" r="r" b="b"/>
              <a:pathLst>
                <a:path w="405" h="652">
                  <a:moveTo>
                    <a:pt x="0" y="0"/>
                  </a:moveTo>
                  <a:cubicBezTo>
                    <a:pt x="25" y="74"/>
                    <a:pt x="50" y="149"/>
                    <a:pt x="75" y="217"/>
                  </a:cubicBezTo>
                  <a:cubicBezTo>
                    <a:pt x="100" y="285"/>
                    <a:pt x="129" y="361"/>
                    <a:pt x="150" y="405"/>
                  </a:cubicBezTo>
                  <a:cubicBezTo>
                    <a:pt x="171" y="449"/>
                    <a:pt x="184" y="455"/>
                    <a:pt x="203" y="480"/>
                  </a:cubicBezTo>
                  <a:cubicBezTo>
                    <a:pt x="222" y="505"/>
                    <a:pt x="242" y="535"/>
                    <a:pt x="263" y="555"/>
                  </a:cubicBezTo>
                  <a:cubicBezTo>
                    <a:pt x="284" y="575"/>
                    <a:pt x="309" y="588"/>
                    <a:pt x="330" y="600"/>
                  </a:cubicBezTo>
                  <a:cubicBezTo>
                    <a:pt x="351" y="612"/>
                    <a:pt x="378" y="621"/>
                    <a:pt x="390" y="630"/>
                  </a:cubicBezTo>
                  <a:cubicBezTo>
                    <a:pt x="402" y="639"/>
                    <a:pt x="402" y="648"/>
                    <a:pt x="405" y="652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93" name="Freeform 153"/>
            <p:cNvSpPr>
              <a:spLocks/>
            </p:cNvSpPr>
            <p:nvPr/>
          </p:nvSpPr>
          <p:spPr bwMode="auto">
            <a:xfrm>
              <a:off x="8595" y="14230"/>
              <a:ext cx="819" cy="636"/>
            </a:xfrm>
            <a:custGeom>
              <a:avLst/>
              <a:gdLst/>
              <a:ahLst/>
              <a:cxnLst>
                <a:cxn ang="0">
                  <a:pos x="412" y="668"/>
                </a:cxn>
                <a:cxn ang="0">
                  <a:pos x="757" y="668"/>
                </a:cxn>
                <a:cxn ang="0">
                  <a:pos x="839" y="645"/>
                </a:cxn>
                <a:cxn ang="0">
                  <a:pos x="862" y="600"/>
                </a:cxn>
                <a:cxn ang="0">
                  <a:pos x="862" y="555"/>
                </a:cxn>
                <a:cxn ang="0">
                  <a:pos x="479" y="83"/>
                </a:cxn>
                <a:cxn ang="0">
                  <a:pos x="434" y="60"/>
                </a:cxn>
                <a:cxn ang="0">
                  <a:pos x="389" y="0"/>
                </a:cxn>
                <a:cxn ang="0">
                  <a:pos x="0" y="0"/>
                </a:cxn>
                <a:cxn ang="0">
                  <a:pos x="52" y="150"/>
                </a:cxn>
                <a:cxn ang="0">
                  <a:pos x="119" y="315"/>
                </a:cxn>
                <a:cxn ang="0">
                  <a:pos x="194" y="473"/>
                </a:cxn>
                <a:cxn ang="0">
                  <a:pos x="299" y="593"/>
                </a:cxn>
                <a:cxn ang="0">
                  <a:pos x="412" y="668"/>
                </a:cxn>
              </a:cxnLst>
              <a:rect l="0" t="0" r="r" b="b"/>
              <a:pathLst>
                <a:path w="862" h="668">
                  <a:moveTo>
                    <a:pt x="412" y="668"/>
                  </a:moveTo>
                  <a:lnTo>
                    <a:pt x="757" y="668"/>
                  </a:lnTo>
                  <a:lnTo>
                    <a:pt x="839" y="645"/>
                  </a:lnTo>
                  <a:lnTo>
                    <a:pt x="862" y="600"/>
                  </a:lnTo>
                  <a:lnTo>
                    <a:pt x="862" y="555"/>
                  </a:lnTo>
                  <a:lnTo>
                    <a:pt x="479" y="83"/>
                  </a:lnTo>
                  <a:lnTo>
                    <a:pt x="434" y="60"/>
                  </a:lnTo>
                  <a:lnTo>
                    <a:pt x="389" y="0"/>
                  </a:lnTo>
                  <a:lnTo>
                    <a:pt x="0" y="0"/>
                  </a:lnTo>
                  <a:lnTo>
                    <a:pt x="52" y="150"/>
                  </a:lnTo>
                  <a:lnTo>
                    <a:pt x="119" y="315"/>
                  </a:lnTo>
                  <a:lnTo>
                    <a:pt x="194" y="473"/>
                  </a:lnTo>
                  <a:lnTo>
                    <a:pt x="299" y="593"/>
                  </a:lnTo>
                  <a:lnTo>
                    <a:pt x="412" y="668"/>
                  </a:lnTo>
                  <a:close/>
                </a:path>
              </a:pathLst>
            </a:custGeom>
            <a:solidFill>
              <a:srgbClr val="808080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94" name="Oval 154"/>
            <p:cNvSpPr>
              <a:spLocks noChangeArrowheads="1"/>
            </p:cNvSpPr>
            <p:nvPr/>
          </p:nvSpPr>
          <p:spPr bwMode="auto">
            <a:xfrm>
              <a:off x="8910" y="12688"/>
              <a:ext cx="923" cy="2179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5995" name="Group 155"/>
            <p:cNvGrpSpPr>
              <a:grpSpLocks/>
            </p:cNvGrpSpPr>
            <p:nvPr/>
          </p:nvGrpSpPr>
          <p:grpSpPr bwMode="auto">
            <a:xfrm>
              <a:off x="9276" y="13553"/>
              <a:ext cx="570" cy="405"/>
              <a:chOff x="9005" y="12997"/>
              <a:chExt cx="599" cy="426"/>
            </a:xfrm>
          </p:grpSpPr>
          <p:sp>
            <p:nvSpPr>
              <p:cNvPr id="35996" name="AutoShape 156"/>
              <p:cNvSpPr>
                <a:spLocks noChangeArrowheads="1"/>
              </p:cNvSpPr>
              <p:nvPr/>
            </p:nvSpPr>
            <p:spPr bwMode="auto">
              <a:xfrm rot="5400000">
                <a:off x="9089" y="12913"/>
                <a:ext cx="426" cy="593"/>
              </a:xfrm>
              <a:prstGeom prst="can">
                <a:avLst>
                  <a:gd name="adj" fmla="val 53780"/>
                </a:avLst>
              </a:prstGeom>
              <a:solidFill>
                <a:srgbClr val="808080"/>
              </a:solidFill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97" name="Oval 157"/>
              <p:cNvSpPr>
                <a:spLocks noChangeArrowheads="1"/>
              </p:cNvSpPr>
              <p:nvPr/>
            </p:nvSpPr>
            <p:spPr bwMode="auto">
              <a:xfrm>
                <a:off x="9375" y="13005"/>
                <a:ext cx="229" cy="417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98" name="WordArt 158"/>
              <p:cNvSpPr>
                <a:spLocks noChangeArrowheads="1" noChangeShapeType="1" noTextEdit="1"/>
              </p:cNvSpPr>
              <p:nvPr/>
            </p:nvSpPr>
            <p:spPr bwMode="auto">
              <a:xfrm>
                <a:off x="9440" y="13078"/>
                <a:ext cx="101" cy="277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/>
                <a:r>
                  <a:rPr lang="en-US" sz="3600" kern="10" spc="0" smtClean="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effectLst/>
                    <a:latin typeface="Arial"/>
                    <a:cs typeface="Arial"/>
                  </a:rPr>
                  <a:t>2</a:t>
                </a:r>
                <a:endParaRPr lang="en-US" sz="3600" kern="10" spc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"/>
                  <a:cs typeface="Arial"/>
                </a:endParaRPr>
              </a:p>
            </p:txBody>
          </p:sp>
        </p:grpSp>
        <p:sp>
          <p:nvSpPr>
            <p:cNvPr id="35999" name="WordArt 159"/>
            <p:cNvSpPr>
              <a:spLocks noChangeArrowheads="1" noChangeShapeType="1" noTextEdit="1"/>
            </p:cNvSpPr>
            <p:nvPr/>
          </p:nvSpPr>
          <p:spPr bwMode="auto">
            <a:xfrm>
              <a:off x="8305" y="11393"/>
              <a:ext cx="95" cy="26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kern="10" spc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"/>
                  <a:cs typeface="Arial"/>
                </a:rPr>
                <a:t>3</a:t>
              </a:r>
              <a:endParaRPr lang="en-US" sz="3600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endParaRPr>
            </a:p>
          </p:txBody>
        </p:sp>
        <p:grpSp>
          <p:nvGrpSpPr>
            <p:cNvPr id="36000" name="Group 160"/>
            <p:cNvGrpSpPr>
              <a:grpSpLocks/>
            </p:cNvGrpSpPr>
            <p:nvPr/>
          </p:nvGrpSpPr>
          <p:grpSpPr bwMode="auto">
            <a:xfrm>
              <a:off x="4230" y="14040"/>
              <a:ext cx="919" cy="2093"/>
              <a:chOff x="2955" y="2400"/>
              <a:chExt cx="6637" cy="9038"/>
            </a:xfrm>
          </p:grpSpPr>
          <p:sp>
            <p:nvSpPr>
              <p:cNvPr id="36001" name="Freeform 161"/>
              <p:cNvSpPr>
                <a:spLocks/>
              </p:cNvSpPr>
              <p:nvPr/>
            </p:nvSpPr>
            <p:spPr bwMode="auto">
              <a:xfrm>
                <a:off x="2955" y="6750"/>
                <a:ext cx="975" cy="3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0" y="330"/>
                  </a:cxn>
                  <a:cxn ang="0">
                    <a:pos x="975" y="315"/>
                  </a:cxn>
                  <a:cxn ang="0">
                    <a:pos x="975" y="0"/>
                  </a:cxn>
                  <a:cxn ang="0">
                    <a:pos x="0" y="30"/>
                  </a:cxn>
                </a:cxnLst>
                <a:rect l="0" t="0" r="r" b="b"/>
                <a:pathLst>
                  <a:path w="975" h="330">
                    <a:moveTo>
                      <a:pt x="0" y="30"/>
                    </a:moveTo>
                    <a:lnTo>
                      <a:pt x="0" y="330"/>
                    </a:lnTo>
                    <a:lnTo>
                      <a:pt x="975" y="315"/>
                    </a:lnTo>
                    <a:lnTo>
                      <a:pt x="975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8F8F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02" name="Freeform 162"/>
              <p:cNvSpPr>
                <a:spLocks/>
              </p:cNvSpPr>
              <p:nvPr/>
            </p:nvSpPr>
            <p:spPr bwMode="auto">
              <a:xfrm>
                <a:off x="2963" y="6555"/>
                <a:ext cx="1470" cy="218"/>
              </a:xfrm>
              <a:custGeom>
                <a:avLst/>
                <a:gdLst/>
                <a:ahLst/>
                <a:cxnLst>
                  <a:cxn ang="0">
                    <a:pos x="0" y="218"/>
                  </a:cxn>
                  <a:cxn ang="0">
                    <a:pos x="525" y="15"/>
                  </a:cxn>
                  <a:cxn ang="0">
                    <a:pos x="1470" y="0"/>
                  </a:cxn>
                  <a:cxn ang="0">
                    <a:pos x="952" y="180"/>
                  </a:cxn>
                  <a:cxn ang="0">
                    <a:pos x="0" y="218"/>
                  </a:cxn>
                </a:cxnLst>
                <a:rect l="0" t="0" r="r" b="b"/>
                <a:pathLst>
                  <a:path w="1470" h="218">
                    <a:moveTo>
                      <a:pt x="0" y="218"/>
                    </a:moveTo>
                    <a:lnTo>
                      <a:pt x="525" y="15"/>
                    </a:lnTo>
                    <a:lnTo>
                      <a:pt x="1470" y="0"/>
                    </a:lnTo>
                    <a:lnTo>
                      <a:pt x="952" y="180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03" name="Freeform 163"/>
              <p:cNvSpPr>
                <a:spLocks/>
              </p:cNvSpPr>
              <p:nvPr/>
            </p:nvSpPr>
            <p:spPr bwMode="auto">
              <a:xfrm>
                <a:off x="3495" y="6278"/>
                <a:ext cx="983" cy="292"/>
              </a:xfrm>
              <a:custGeom>
                <a:avLst/>
                <a:gdLst/>
                <a:ahLst/>
                <a:cxnLst>
                  <a:cxn ang="0">
                    <a:pos x="8" y="52"/>
                  </a:cxn>
                  <a:cxn ang="0">
                    <a:pos x="0" y="292"/>
                  </a:cxn>
                  <a:cxn ang="0">
                    <a:pos x="953" y="270"/>
                  </a:cxn>
                  <a:cxn ang="0">
                    <a:pos x="983" y="0"/>
                  </a:cxn>
                  <a:cxn ang="0">
                    <a:pos x="8" y="52"/>
                  </a:cxn>
                </a:cxnLst>
                <a:rect l="0" t="0" r="r" b="b"/>
                <a:pathLst>
                  <a:path w="983" h="292">
                    <a:moveTo>
                      <a:pt x="8" y="52"/>
                    </a:moveTo>
                    <a:lnTo>
                      <a:pt x="0" y="292"/>
                    </a:lnTo>
                    <a:lnTo>
                      <a:pt x="953" y="270"/>
                    </a:lnTo>
                    <a:lnTo>
                      <a:pt x="983" y="0"/>
                    </a:lnTo>
                    <a:lnTo>
                      <a:pt x="8" y="52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04" name="Freeform 164"/>
              <p:cNvSpPr>
                <a:spLocks/>
              </p:cNvSpPr>
              <p:nvPr/>
            </p:nvSpPr>
            <p:spPr bwMode="auto">
              <a:xfrm>
                <a:off x="3038" y="5873"/>
                <a:ext cx="1425" cy="450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450" y="450"/>
                  </a:cxn>
                  <a:cxn ang="0">
                    <a:pos x="1425" y="397"/>
                  </a:cxn>
                  <a:cxn ang="0">
                    <a:pos x="930" y="0"/>
                  </a:cxn>
                  <a:cxn ang="0">
                    <a:pos x="0" y="22"/>
                  </a:cxn>
                </a:cxnLst>
                <a:rect l="0" t="0" r="r" b="b"/>
                <a:pathLst>
                  <a:path w="1425" h="450">
                    <a:moveTo>
                      <a:pt x="0" y="22"/>
                    </a:moveTo>
                    <a:lnTo>
                      <a:pt x="450" y="450"/>
                    </a:lnTo>
                    <a:lnTo>
                      <a:pt x="1425" y="397"/>
                    </a:lnTo>
                    <a:lnTo>
                      <a:pt x="93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05" name="Freeform 165"/>
              <p:cNvSpPr>
                <a:spLocks/>
              </p:cNvSpPr>
              <p:nvPr/>
            </p:nvSpPr>
            <p:spPr bwMode="auto">
              <a:xfrm>
                <a:off x="3038" y="5595"/>
                <a:ext cx="990" cy="300"/>
              </a:xfrm>
              <a:custGeom>
                <a:avLst/>
                <a:gdLst/>
                <a:ahLst/>
                <a:cxnLst>
                  <a:cxn ang="0">
                    <a:pos x="37" y="30"/>
                  </a:cxn>
                  <a:cxn ang="0">
                    <a:pos x="0" y="300"/>
                  </a:cxn>
                  <a:cxn ang="0">
                    <a:pos x="952" y="293"/>
                  </a:cxn>
                  <a:cxn ang="0">
                    <a:pos x="990" y="0"/>
                  </a:cxn>
                  <a:cxn ang="0">
                    <a:pos x="37" y="30"/>
                  </a:cxn>
                </a:cxnLst>
                <a:rect l="0" t="0" r="r" b="b"/>
                <a:pathLst>
                  <a:path w="990" h="300">
                    <a:moveTo>
                      <a:pt x="37" y="30"/>
                    </a:moveTo>
                    <a:lnTo>
                      <a:pt x="0" y="300"/>
                    </a:lnTo>
                    <a:lnTo>
                      <a:pt x="952" y="293"/>
                    </a:lnTo>
                    <a:lnTo>
                      <a:pt x="990" y="0"/>
                    </a:lnTo>
                    <a:lnTo>
                      <a:pt x="37" y="30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06" name="Freeform 166"/>
              <p:cNvSpPr>
                <a:spLocks/>
              </p:cNvSpPr>
              <p:nvPr/>
            </p:nvSpPr>
            <p:spPr bwMode="auto">
              <a:xfrm>
                <a:off x="3653" y="5385"/>
                <a:ext cx="997" cy="233"/>
              </a:xfrm>
              <a:custGeom>
                <a:avLst/>
                <a:gdLst/>
                <a:ahLst/>
                <a:cxnLst>
                  <a:cxn ang="0">
                    <a:pos x="37" y="30"/>
                  </a:cxn>
                  <a:cxn ang="0">
                    <a:pos x="997" y="0"/>
                  </a:cxn>
                  <a:cxn ang="0">
                    <a:pos x="937" y="233"/>
                  </a:cxn>
                  <a:cxn ang="0">
                    <a:pos x="390" y="203"/>
                  </a:cxn>
                  <a:cxn ang="0">
                    <a:pos x="0" y="210"/>
                  </a:cxn>
                  <a:cxn ang="0">
                    <a:pos x="37" y="30"/>
                  </a:cxn>
                </a:cxnLst>
                <a:rect l="0" t="0" r="r" b="b"/>
                <a:pathLst>
                  <a:path w="997" h="233">
                    <a:moveTo>
                      <a:pt x="37" y="30"/>
                    </a:moveTo>
                    <a:lnTo>
                      <a:pt x="997" y="0"/>
                    </a:lnTo>
                    <a:lnTo>
                      <a:pt x="937" y="233"/>
                    </a:lnTo>
                    <a:lnTo>
                      <a:pt x="390" y="203"/>
                    </a:lnTo>
                    <a:lnTo>
                      <a:pt x="0" y="210"/>
                    </a:lnTo>
                    <a:lnTo>
                      <a:pt x="37" y="30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07" name="Freeform 167"/>
              <p:cNvSpPr>
                <a:spLocks/>
              </p:cNvSpPr>
              <p:nvPr/>
            </p:nvSpPr>
            <p:spPr bwMode="auto">
              <a:xfrm>
                <a:off x="3293" y="4785"/>
                <a:ext cx="1350" cy="615"/>
              </a:xfrm>
              <a:custGeom>
                <a:avLst/>
                <a:gdLst/>
                <a:ahLst/>
                <a:cxnLst>
                  <a:cxn ang="0">
                    <a:pos x="397" y="615"/>
                  </a:cxn>
                  <a:cxn ang="0">
                    <a:pos x="0" y="23"/>
                  </a:cxn>
                  <a:cxn ang="0">
                    <a:pos x="975" y="0"/>
                  </a:cxn>
                  <a:cxn ang="0">
                    <a:pos x="1350" y="600"/>
                  </a:cxn>
                  <a:cxn ang="0">
                    <a:pos x="397" y="615"/>
                  </a:cxn>
                </a:cxnLst>
                <a:rect l="0" t="0" r="r" b="b"/>
                <a:pathLst>
                  <a:path w="1350" h="615">
                    <a:moveTo>
                      <a:pt x="397" y="615"/>
                    </a:moveTo>
                    <a:lnTo>
                      <a:pt x="0" y="23"/>
                    </a:lnTo>
                    <a:lnTo>
                      <a:pt x="975" y="0"/>
                    </a:lnTo>
                    <a:lnTo>
                      <a:pt x="1350" y="600"/>
                    </a:lnTo>
                    <a:lnTo>
                      <a:pt x="397" y="615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08" name="Freeform 168"/>
              <p:cNvSpPr>
                <a:spLocks/>
              </p:cNvSpPr>
              <p:nvPr/>
            </p:nvSpPr>
            <p:spPr bwMode="auto">
              <a:xfrm>
                <a:off x="3300" y="4523"/>
                <a:ext cx="1058" cy="277"/>
              </a:xfrm>
              <a:custGeom>
                <a:avLst/>
                <a:gdLst/>
                <a:ahLst/>
                <a:cxnLst>
                  <a:cxn ang="0">
                    <a:pos x="0" y="277"/>
                  </a:cxn>
                  <a:cxn ang="0">
                    <a:pos x="83" y="30"/>
                  </a:cxn>
                  <a:cxn ang="0">
                    <a:pos x="1058" y="0"/>
                  </a:cxn>
                  <a:cxn ang="0">
                    <a:pos x="968" y="255"/>
                  </a:cxn>
                  <a:cxn ang="0">
                    <a:pos x="0" y="277"/>
                  </a:cxn>
                </a:cxnLst>
                <a:rect l="0" t="0" r="r" b="b"/>
                <a:pathLst>
                  <a:path w="1058" h="277">
                    <a:moveTo>
                      <a:pt x="0" y="277"/>
                    </a:moveTo>
                    <a:lnTo>
                      <a:pt x="83" y="30"/>
                    </a:lnTo>
                    <a:lnTo>
                      <a:pt x="1058" y="0"/>
                    </a:lnTo>
                    <a:lnTo>
                      <a:pt x="968" y="255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09" name="Freeform 169"/>
              <p:cNvSpPr>
                <a:spLocks/>
              </p:cNvSpPr>
              <p:nvPr/>
            </p:nvSpPr>
            <p:spPr bwMode="auto">
              <a:xfrm>
                <a:off x="4350" y="4530"/>
                <a:ext cx="615" cy="2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33" y="248"/>
                  </a:cxn>
                  <a:cxn ang="0">
                    <a:pos x="615" y="38"/>
                  </a:cxn>
                  <a:cxn ang="0">
                    <a:pos x="105" y="45"/>
                  </a:cxn>
                </a:cxnLst>
                <a:rect l="0" t="0" r="r" b="b"/>
                <a:pathLst>
                  <a:path w="615" h="248">
                    <a:moveTo>
                      <a:pt x="0" y="0"/>
                    </a:moveTo>
                    <a:lnTo>
                      <a:pt x="533" y="248"/>
                    </a:lnTo>
                    <a:lnTo>
                      <a:pt x="615" y="38"/>
                    </a:lnTo>
                    <a:lnTo>
                      <a:pt x="105" y="45"/>
                    </a:lnTo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10" name="Freeform 170"/>
              <p:cNvSpPr>
                <a:spLocks/>
              </p:cNvSpPr>
              <p:nvPr/>
            </p:nvSpPr>
            <p:spPr bwMode="auto">
              <a:xfrm>
                <a:off x="3728" y="3818"/>
                <a:ext cx="1237" cy="765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255" y="720"/>
                  </a:cxn>
                  <a:cxn ang="0">
                    <a:pos x="615" y="705"/>
                  </a:cxn>
                  <a:cxn ang="0">
                    <a:pos x="727" y="765"/>
                  </a:cxn>
                  <a:cxn ang="0">
                    <a:pos x="1237" y="757"/>
                  </a:cxn>
                  <a:cxn ang="0">
                    <a:pos x="945" y="0"/>
                  </a:cxn>
                  <a:cxn ang="0">
                    <a:pos x="0" y="30"/>
                  </a:cxn>
                </a:cxnLst>
                <a:rect l="0" t="0" r="r" b="b"/>
                <a:pathLst>
                  <a:path w="1237" h="765">
                    <a:moveTo>
                      <a:pt x="0" y="30"/>
                    </a:moveTo>
                    <a:lnTo>
                      <a:pt x="255" y="720"/>
                    </a:lnTo>
                    <a:lnTo>
                      <a:pt x="615" y="705"/>
                    </a:lnTo>
                    <a:lnTo>
                      <a:pt x="727" y="765"/>
                    </a:lnTo>
                    <a:lnTo>
                      <a:pt x="1237" y="757"/>
                    </a:lnTo>
                    <a:lnTo>
                      <a:pt x="945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11" name="Freeform 171"/>
              <p:cNvSpPr>
                <a:spLocks/>
              </p:cNvSpPr>
              <p:nvPr/>
            </p:nvSpPr>
            <p:spPr bwMode="auto">
              <a:xfrm>
                <a:off x="3728" y="3623"/>
                <a:ext cx="1095" cy="217"/>
              </a:xfrm>
              <a:custGeom>
                <a:avLst/>
                <a:gdLst/>
                <a:ahLst/>
                <a:cxnLst>
                  <a:cxn ang="0">
                    <a:pos x="0" y="217"/>
                  </a:cxn>
                  <a:cxn ang="0">
                    <a:pos x="142" y="30"/>
                  </a:cxn>
                  <a:cxn ang="0">
                    <a:pos x="1095" y="0"/>
                  </a:cxn>
                  <a:cxn ang="0">
                    <a:pos x="952" y="195"/>
                  </a:cxn>
                  <a:cxn ang="0">
                    <a:pos x="0" y="217"/>
                  </a:cxn>
                </a:cxnLst>
                <a:rect l="0" t="0" r="r" b="b"/>
                <a:pathLst>
                  <a:path w="1095" h="217">
                    <a:moveTo>
                      <a:pt x="0" y="217"/>
                    </a:moveTo>
                    <a:lnTo>
                      <a:pt x="142" y="30"/>
                    </a:lnTo>
                    <a:lnTo>
                      <a:pt x="1095" y="0"/>
                    </a:lnTo>
                    <a:lnTo>
                      <a:pt x="952" y="195"/>
                    </a:lnTo>
                    <a:lnTo>
                      <a:pt x="0" y="217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12" name="Freeform 172"/>
              <p:cNvSpPr>
                <a:spLocks/>
              </p:cNvSpPr>
              <p:nvPr/>
            </p:nvSpPr>
            <p:spPr bwMode="auto">
              <a:xfrm>
                <a:off x="4823" y="3623"/>
                <a:ext cx="592" cy="44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65" y="442"/>
                  </a:cxn>
                  <a:cxn ang="0">
                    <a:pos x="592" y="300"/>
                  </a:cxn>
                  <a:cxn ang="0">
                    <a:pos x="322" y="300"/>
                  </a:cxn>
                </a:cxnLst>
                <a:rect l="0" t="0" r="r" b="b"/>
                <a:pathLst>
                  <a:path w="592" h="442">
                    <a:moveTo>
                      <a:pt x="0" y="0"/>
                    </a:moveTo>
                    <a:lnTo>
                      <a:pt x="465" y="442"/>
                    </a:lnTo>
                    <a:lnTo>
                      <a:pt x="592" y="300"/>
                    </a:lnTo>
                    <a:lnTo>
                      <a:pt x="322" y="30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13" name="Freeform 173"/>
              <p:cNvSpPr>
                <a:spLocks/>
              </p:cNvSpPr>
              <p:nvPr/>
            </p:nvSpPr>
            <p:spPr bwMode="auto">
              <a:xfrm>
                <a:off x="4298" y="3083"/>
                <a:ext cx="1110" cy="847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90" y="555"/>
                  </a:cxn>
                  <a:cxn ang="0">
                    <a:pos x="525" y="540"/>
                  </a:cxn>
                  <a:cxn ang="0">
                    <a:pos x="862" y="847"/>
                  </a:cxn>
                  <a:cxn ang="0">
                    <a:pos x="1110" y="847"/>
                  </a:cxn>
                  <a:cxn ang="0">
                    <a:pos x="945" y="0"/>
                  </a:cxn>
                  <a:cxn ang="0">
                    <a:pos x="0" y="22"/>
                  </a:cxn>
                </a:cxnLst>
                <a:rect l="0" t="0" r="r" b="b"/>
                <a:pathLst>
                  <a:path w="1110" h="847">
                    <a:moveTo>
                      <a:pt x="0" y="22"/>
                    </a:moveTo>
                    <a:lnTo>
                      <a:pt x="90" y="555"/>
                    </a:lnTo>
                    <a:lnTo>
                      <a:pt x="525" y="540"/>
                    </a:lnTo>
                    <a:lnTo>
                      <a:pt x="862" y="847"/>
                    </a:lnTo>
                    <a:lnTo>
                      <a:pt x="1110" y="847"/>
                    </a:lnTo>
                    <a:lnTo>
                      <a:pt x="945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14" name="Freeform 174"/>
              <p:cNvSpPr>
                <a:spLocks/>
              </p:cNvSpPr>
              <p:nvPr/>
            </p:nvSpPr>
            <p:spPr bwMode="auto">
              <a:xfrm>
                <a:off x="4965" y="2610"/>
                <a:ext cx="990" cy="960"/>
              </a:xfrm>
              <a:custGeom>
                <a:avLst/>
                <a:gdLst/>
                <a:ahLst/>
                <a:cxnLst>
                  <a:cxn ang="0">
                    <a:pos x="8" y="15"/>
                  </a:cxn>
                  <a:cxn ang="0">
                    <a:pos x="0" y="338"/>
                  </a:cxn>
                  <a:cxn ang="0">
                    <a:pos x="450" y="323"/>
                  </a:cxn>
                  <a:cxn ang="0">
                    <a:pos x="848" y="960"/>
                  </a:cxn>
                  <a:cxn ang="0">
                    <a:pos x="990" y="855"/>
                  </a:cxn>
                  <a:cxn ang="0">
                    <a:pos x="945" y="0"/>
                  </a:cxn>
                  <a:cxn ang="0">
                    <a:pos x="8" y="15"/>
                  </a:cxn>
                </a:cxnLst>
                <a:rect l="0" t="0" r="r" b="b"/>
                <a:pathLst>
                  <a:path w="990" h="960">
                    <a:moveTo>
                      <a:pt x="8" y="15"/>
                    </a:moveTo>
                    <a:lnTo>
                      <a:pt x="0" y="338"/>
                    </a:lnTo>
                    <a:lnTo>
                      <a:pt x="450" y="323"/>
                    </a:lnTo>
                    <a:lnTo>
                      <a:pt x="848" y="960"/>
                    </a:lnTo>
                    <a:lnTo>
                      <a:pt x="990" y="855"/>
                    </a:lnTo>
                    <a:lnTo>
                      <a:pt x="945" y="0"/>
                    </a:lnTo>
                    <a:lnTo>
                      <a:pt x="8" y="15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15" name="Freeform 175"/>
              <p:cNvSpPr>
                <a:spLocks/>
              </p:cNvSpPr>
              <p:nvPr/>
            </p:nvSpPr>
            <p:spPr bwMode="auto">
              <a:xfrm>
                <a:off x="5745" y="3465"/>
                <a:ext cx="203" cy="8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3" y="0"/>
                  </a:cxn>
                  <a:cxn ang="0">
                    <a:pos x="75" y="83"/>
                  </a:cxn>
                  <a:cxn ang="0">
                    <a:pos x="0" y="0"/>
                  </a:cxn>
                </a:cxnLst>
                <a:rect l="0" t="0" r="r" b="b"/>
                <a:pathLst>
                  <a:path w="203" h="83">
                    <a:moveTo>
                      <a:pt x="0" y="0"/>
                    </a:moveTo>
                    <a:lnTo>
                      <a:pt x="203" y="0"/>
                    </a:lnTo>
                    <a:lnTo>
                      <a:pt x="75" y="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16" name="Freeform 176"/>
              <p:cNvSpPr>
                <a:spLocks/>
              </p:cNvSpPr>
              <p:nvPr/>
            </p:nvSpPr>
            <p:spPr bwMode="auto">
              <a:xfrm>
                <a:off x="4305" y="2948"/>
                <a:ext cx="1088" cy="142"/>
              </a:xfrm>
              <a:custGeom>
                <a:avLst/>
                <a:gdLst/>
                <a:ahLst/>
                <a:cxnLst>
                  <a:cxn ang="0">
                    <a:pos x="0" y="142"/>
                  </a:cxn>
                  <a:cxn ang="0">
                    <a:pos x="143" y="0"/>
                  </a:cxn>
                  <a:cxn ang="0">
                    <a:pos x="1088" y="0"/>
                  </a:cxn>
                  <a:cxn ang="0">
                    <a:pos x="945" y="135"/>
                  </a:cxn>
                  <a:cxn ang="0">
                    <a:pos x="0" y="142"/>
                  </a:cxn>
                </a:cxnLst>
                <a:rect l="0" t="0" r="r" b="b"/>
                <a:pathLst>
                  <a:path w="1088" h="142">
                    <a:moveTo>
                      <a:pt x="0" y="142"/>
                    </a:moveTo>
                    <a:lnTo>
                      <a:pt x="143" y="0"/>
                    </a:lnTo>
                    <a:lnTo>
                      <a:pt x="1088" y="0"/>
                    </a:lnTo>
                    <a:lnTo>
                      <a:pt x="945" y="135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17" name="Freeform 177"/>
              <p:cNvSpPr>
                <a:spLocks/>
              </p:cNvSpPr>
              <p:nvPr/>
            </p:nvSpPr>
            <p:spPr bwMode="auto">
              <a:xfrm>
                <a:off x="4973" y="2528"/>
                <a:ext cx="1117" cy="98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930" y="83"/>
                  </a:cxn>
                  <a:cxn ang="0">
                    <a:pos x="1117" y="0"/>
                  </a:cxn>
                  <a:cxn ang="0">
                    <a:pos x="202" y="8"/>
                  </a:cxn>
                  <a:cxn ang="0">
                    <a:pos x="0" y="98"/>
                  </a:cxn>
                </a:cxnLst>
                <a:rect l="0" t="0" r="r" b="b"/>
                <a:pathLst>
                  <a:path w="1117" h="98">
                    <a:moveTo>
                      <a:pt x="0" y="98"/>
                    </a:moveTo>
                    <a:lnTo>
                      <a:pt x="930" y="83"/>
                    </a:lnTo>
                    <a:lnTo>
                      <a:pt x="1117" y="0"/>
                    </a:lnTo>
                    <a:lnTo>
                      <a:pt x="202" y="8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18" name="Freeform 178"/>
              <p:cNvSpPr>
                <a:spLocks/>
              </p:cNvSpPr>
              <p:nvPr/>
            </p:nvSpPr>
            <p:spPr bwMode="auto">
              <a:xfrm>
                <a:off x="5693" y="2400"/>
                <a:ext cx="952" cy="893"/>
              </a:xfrm>
              <a:custGeom>
                <a:avLst/>
                <a:gdLst/>
                <a:ahLst/>
                <a:cxnLst>
                  <a:cxn ang="0">
                    <a:pos x="390" y="128"/>
                  </a:cxn>
                  <a:cxn ang="0">
                    <a:pos x="690" y="893"/>
                  </a:cxn>
                  <a:cxn ang="0">
                    <a:pos x="825" y="848"/>
                  </a:cxn>
                  <a:cxn ang="0">
                    <a:pos x="952" y="0"/>
                  </a:cxn>
                  <a:cxn ang="0">
                    <a:pos x="15" y="23"/>
                  </a:cxn>
                  <a:cxn ang="0">
                    <a:pos x="0" y="120"/>
                  </a:cxn>
                </a:cxnLst>
                <a:rect l="0" t="0" r="r" b="b"/>
                <a:pathLst>
                  <a:path w="952" h="893">
                    <a:moveTo>
                      <a:pt x="390" y="128"/>
                    </a:moveTo>
                    <a:lnTo>
                      <a:pt x="690" y="893"/>
                    </a:lnTo>
                    <a:lnTo>
                      <a:pt x="825" y="848"/>
                    </a:lnTo>
                    <a:lnTo>
                      <a:pt x="952" y="0"/>
                    </a:lnTo>
                    <a:lnTo>
                      <a:pt x="15" y="23"/>
                    </a:lnTo>
                    <a:lnTo>
                      <a:pt x="0" y="120"/>
                    </a:lnTo>
                  </a:path>
                </a:pathLst>
              </a:cu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19" name="Freeform 179"/>
              <p:cNvSpPr>
                <a:spLocks/>
              </p:cNvSpPr>
              <p:nvPr/>
            </p:nvSpPr>
            <p:spPr bwMode="auto">
              <a:xfrm>
                <a:off x="6885" y="2528"/>
                <a:ext cx="495" cy="78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90" y="720"/>
                  </a:cxn>
                  <a:cxn ang="0">
                    <a:pos x="248" y="780"/>
                  </a:cxn>
                  <a:cxn ang="0">
                    <a:pos x="495" y="0"/>
                  </a:cxn>
                  <a:cxn ang="0">
                    <a:pos x="0" y="30"/>
                  </a:cxn>
                </a:cxnLst>
                <a:rect l="0" t="0" r="r" b="b"/>
                <a:pathLst>
                  <a:path w="495" h="780">
                    <a:moveTo>
                      <a:pt x="0" y="30"/>
                    </a:moveTo>
                    <a:lnTo>
                      <a:pt x="90" y="720"/>
                    </a:lnTo>
                    <a:lnTo>
                      <a:pt x="248" y="780"/>
                    </a:lnTo>
                    <a:lnTo>
                      <a:pt x="495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20" name="Freeform 180"/>
              <p:cNvSpPr>
                <a:spLocks/>
              </p:cNvSpPr>
              <p:nvPr/>
            </p:nvSpPr>
            <p:spPr bwMode="auto">
              <a:xfrm>
                <a:off x="7567" y="2948"/>
                <a:ext cx="2025" cy="4755"/>
              </a:xfrm>
              <a:custGeom>
                <a:avLst/>
                <a:gdLst/>
                <a:ahLst/>
                <a:cxnLst>
                  <a:cxn ang="0">
                    <a:pos x="16" y="7"/>
                  </a:cxn>
                  <a:cxn ang="0">
                    <a:pos x="0" y="548"/>
                  </a:cxn>
                  <a:cxn ang="0">
                    <a:pos x="135" y="630"/>
                  </a:cxn>
                  <a:cxn ang="0">
                    <a:pos x="518" y="0"/>
                  </a:cxn>
                  <a:cxn ang="0">
                    <a:pos x="675" y="150"/>
                  </a:cxn>
                  <a:cxn ang="0">
                    <a:pos x="533" y="975"/>
                  </a:cxn>
                  <a:cxn ang="0">
                    <a:pos x="645" y="1125"/>
                  </a:cxn>
                  <a:cxn ang="0">
                    <a:pos x="1118" y="675"/>
                  </a:cxn>
                  <a:cxn ang="0">
                    <a:pos x="1245" y="893"/>
                  </a:cxn>
                  <a:cxn ang="0">
                    <a:pos x="960" y="1620"/>
                  </a:cxn>
                  <a:cxn ang="0">
                    <a:pos x="1073" y="1853"/>
                  </a:cxn>
                  <a:cxn ang="0">
                    <a:pos x="1575" y="1575"/>
                  </a:cxn>
                  <a:cxn ang="0">
                    <a:pos x="1673" y="1830"/>
                  </a:cxn>
                  <a:cxn ang="0">
                    <a:pos x="1290" y="2423"/>
                  </a:cxn>
                  <a:cxn ang="0">
                    <a:pos x="1343" y="2678"/>
                  </a:cxn>
                  <a:cxn ang="0">
                    <a:pos x="1913" y="2648"/>
                  </a:cxn>
                  <a:cxn ang="0">
                    <a:pos x="1950" y="2910"/>
                  </a:cxn>
                  <a:cxn ang="0">
                    <a:pos x="1448" y="3345"/>
                  </a:cxn>
                  <a:cxn ang="0">
                    <a:pos x="1463" y="3615"/>
                  </a:cxn>
                  <a:cxn ang="0">
                    <a:pos x="2025" y="3795"/>
                  </a:cxn>
                  <a:cxn ang="0">
                    <a:pos x="2025" y="4088"/>
                  </a:cxn>
                  <a:cxn ang="0">
                    <a:pos x="1485" y="4290"/>
                  </a:cxn>
                  <a:cxn ang="0">
                    <a:pos x="1448" y="4567"/>
                  </a:cxn>
                  <a:cxn ang="0">
                    <a:pos x="1223" y="4755"/>
                  </a:cxn>
                </a:cxnLst>
                <a:rect l="0" t="0" r="r" b="b"/>
                <a:pathLst>
                  <a:path w="2025" h="4755">
                    <a:moveTo>
                      <a:pt x="16" y="7"/>
                    </a:moveTo>
                    <a:lnTo>
                      <a:pt x="0" y="548"/>
                    </a:lnTo>
                    <a:lnTo>
                      <a:pt x="135" y="630"/>
                    </a:lnTo>
                    <a:lnTo>
                      <a:pt x="518" y="0"/>
                    </a:lnTo>
                    <a:lnTo>
                      <a:pt x="675" y="150"/>
                    </a:lnTo>
                    <a:lnTo>
                      <a:pt x="533" y="975"/>
                    </a:lnTo>
                    <a:lnTo>
                      <a:pt x="645" y="1125"/>
                    </a:lnTo>
                    <a:lnTo>
                      <a:pt x="1118" y="675"/>
                    </a:lnTo>
                    <a:lnTo>
                      <a:pt x="1245" y="893"/>
                    </a:lnTo>
                    <a:lnTo>
                      <a:pt x="960" y="1620"/>
                    </a:lnTo>
                    <a:lnTo>
                      <a:pt x="1073" y="1853"/>
                    </a:lnTo>
                    <a:lnTo>
                      <a:pt x="1575" y="1575"/>
                    </a:lnTo>
                    <a:lnTo>
                      <a:pt x="1673" y="1830"/>
                    </a:lnTo>
                    <a:lnTo>
                      <a:pt x="1290" y="2423"/>
                    </a:lnTo>
                    <a:lnTo>
                      <a:pt x="1343" y="2678"/>
                    </a:lnTo>
                    <a:lnTo>
                      <a:pt x="1913" y="2648"/>
                    </a:lnTo>
                    <a:lnTo>
                      <a:pt x="1950" y="2910"/>
                    </a:lnTo>
                    <a:lnTo>
                      <a:pt x="1448" y="3345"/>
                    </a:lnTo>
                    <a:lnTo>
                      <a:pt x="1463" y="3615"/>
                    </a:lnTo>
                    <a:lnTo>
                      <a:pt x="2025" y="3795"/>
                    </a:lnTo>
                    <a:lnTo>
                      <a:pt x="2025" y="4088"/>
                    </a:lnTo>
                    <a:lnTo>
                      <a:pt x="1485" y="4290"/>
                    </a:lnTo>
                    <a:lnTo>
                      <a:pt x="1448" y="4567"/>
                    </a:lnTo>
                    <a:lnTo>
                      <a:pt x="1223" y="4755"/>
                    </a:lnTo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21" name="Freeform 181"/>
              <p:cNvSpPr>
                <a:spLocks/>
              </p:cNvSpPr>
              <p:nvPr/>
            </p:nvSpPr>
            <p:spPr bwMode="auto">
              <a:xfrm>
                <a:off x="7560" y="2956"/>
                <a:ext cx="518" cy="6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18" y="0"/>
                  </a:cxn>
                  <a:cxn ang="0">
                    <a:pos x="143" y="607"/>
                  </a:cxn>
                  <a:cxn ang="0">
                    <a:pos x="0" y="540"/>
                  </a:cxn>
                  <a:cxn ang="0">
                    <a:pos x="0" y="0"/>
                  </a:cxn>
                </a:cxnLst>
                <a:rect l="0" t="0" r="r" b="b"/>
                <a:pathLst>
                  <a:path w="518" h="607">
                    <a:moveTo>
                      <a:pt x="0" y="0"/>
                    </a:moveTo>
                    <a:lnTo>
                      <a:pt x="518" y="0"/>
                    </a:lnTo>
                    <a:lnTo>
                      <a:pt x="143" y="607"/>
                    </a:lnTo>
                    <a:lnTo>
                      <a:pt x="0" y="5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22" name="Freeform 182"/>
              <p:cNvSpPr>
                <a:spLocks/>
              </p:cNvSpPr>
              <p:nvPr/>
            </p:nvSpPr>
            <p:spPr bwMode="auto">
              <a:xfrm>
                <a:off x="8085" y="3630"/>
                <a:ext cx="593" cy="428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593" y="0"/>
                  </a:cxn>
                  <a:cxn ang="0">
                    <a:pos x="113" y="428"/>
                  </a:cxn>
                  <a:cxn ang="0">
                    <a:pos x="0" y="285"/>
                  </a:cxn>
                  <a:cxn ang="0">
                    <a:pos x="68" y="0"/>
                  </a:cxn>
                </a:cxnLst>
                <a:rect l="0" t="0" r="r" b="b"/>
                <a:pathLst>
                  <a:path w="593" h="428">
                    <a:moveTo>
                      <a:pt x="68" y="0"/>
                    </a:moveTo>
                    <a:lnTo>
                      <a:pt x="593" y="0"/>
                    </a:lnTo>
                    <a:lnTo>
                      <a:pt x="113" y="428"/>
                    </a:lnTo>
                    <a:lnTo>
                      <a:pt x="0" y="285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23" name="Freeform 183"/>
              <p:cNvSpPr>
                <a:spLocks/>
              </p:cNvSpPr>
              <p:nvPr/>
            </p:nvSpPr>
            <p:spPr bwMode="auto">
              <a:xfrm>
                <a:off x="8528" y="4531"/>
                <a:ext cx="592" cy="255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592" y="0"/>
                  </a:cxn>
                  <a:cxn ang="0">
                    <a:pos x="120" y="255"/>
                  </a:cxn>
                  <a:cxn ang="0">
                    <a:pos x="0" y="37"/>
                  </a:cxn>
                </a:cxnLst>
                <a:rect l="0" t="0" r="r" b="b"/>
                <a:pathLst>
                  <a:path w="592" h="255">
                    <a:moveTo>
                      <a:pt x="0" y="37"/>
                    </a:moveTo>
                    <a:lnTo>
                      <a:pt x="592" y="0"/>
                    </a:lnTo>
                    <a:lnTo>
                      <a:pt x="120" y="255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24" name="Freeform 184"/>
              <p:cNvSpPr>
                <a:spLocks/>
              </p:cNvSpPr>
              <p:nvPr/>
            </p:nvSpPr>
            <p:spPr bwMode="auto">
              <a:xfrm>
                <a:off x="3923" y="5603"/>
                <a:ext cx="5580" cy="5805"/>
              </a:xfrm>
              <a:custGeom>
                <a:avLst/>
                <a:gdLst/>
                <a:ahLst/>
                <a:cxnLst>
                  <a:cxn ang="0">
                    <a:pos x="5092" y="1912"/>
                  </a:cxn>
                  <a:cxn ang="0">
                    <a:pos x="5580" y="2317"/>
                  </a:cxn>
                  <a:cxn ang="0">
                    <a:pos x="5542" y="2602"/>
                  </a:cxn>
                  <a:cxn ang="0">
                    <a:pos x="4987" y="2595"/>
                  </a:cxn>
                  <a:cxn ang="0">
                    <a:pos x="4920" y="2812"/>
                  </a:cxn>
                  <a:cxn ang="0">
                    <a:pos x="5325" y="3435"/>
                  </a:cxn>
                  <a:cxn ang="0">
                    <a:pos x="5205" y="3675"/>
                  </a:cxn>
                  <a:cxn ang="0">
                    <a:pos x="4710" y="3435"/>
                  </a:cxn>
                  <a:cxn ang="0">
                    <a:pos x="4597" y="3637"/>
                  </a:cxn>
                  <a:cxn ang="0">
                    <a:pos x="4897" y="4357"/>
                  </a:cxn>
                  <a:cxn ang="0">
                    <a:pos x="4755" y="4560"/>
                  </a:cxn>
                  <a:cxn ang="0">
                    <a:pos x="4305" y="4147"/>
                  </a:cxn>
                  <a:cxn ang="0">
                    <a:pos x="4177" y="4282"/>
                  </a:cxn>
                  <a:cxn ang="0">
                    <a:pos x="4320" y="5115"/>
                  </a:cxn>
                  <a:cxn ang="0">
                    <a:pos x="4177" y="5257"/>
                  </a:cxn>
                  <a:cxn ang="0">
                    <a:pos x="3787" y="4650"/>
                  </a:cxn>
                  <a:cxn ang="0">
                    <a:pos x="3645" y="4740"/>
                  </a:cxn>
                  <a:cxn ang="0">
                    <a:pos x="3660" y="5602"/>
                  </a:cxn>
                  <a:cxn ang="0">
                    <a:pos x="3487" y="5677"/>
                  </a:cxn>
                  <a:cxn ang="0">
                    <a:pos x="3225" y="4920"/>
                  </a:cxn>
                  <a:cxn ang="0">
                    <a:pos x="3060" y="4950"/>
                  </a:cxn>
                  <a:cxn ang="0">
                    <a:pos x="2917" y="5805"/>
                  </a:cxn>
                  <a:cxn ang="0">
                    <a:pos x="2752" y="5790"/>
                  </a:cxn>
                  <a:cxn ang="0">
                    <a:pos x="2595" y="4935"/>
                  </a:cxn>
                  <a:cxn ang="0">
                    <a:pos x="2452" y="4905"/>
                  </a:cxn>
                  <a:cxn ang="0">
                    <a:pos x="2197" y="5677"/>
                  </a:cxn>
                  <a:cxn ang="0">
                    <a:pos x="2010" y="5595"/>
                  </a:cxn>
                  <a:cxn ang="0">
                    <a:pos x="2025" y="4755"/>
                  </a:cxn>
                  <a:cxn ang="0">
                    <a:pos x="1882" y="4635"/>
                  </a:cxn>
                  <a:cxn ang="0">
                    <a:pos x="1500" y="5272"/>
                  </a:cxn>
                  <a:cxn ang="0">
                    <a:pos x="1342" y="5137"/>
                  </a:cxn>
                  <a:cxn ang="0">
                    <a:pos x="1500" y="4297"/>
                  </a:cxn>
                  <a:cxn ang="0">
                    <a:pos x="1365" y="4155"/>
                  </a:cxn>
                  <a:cxn ang="0">
                    <a:pos x="900" y="4590"/>
                  </a:cxn>
                  <a:cxn ang="0">
                    <a:pos x="765" y="4357"/>
                  </a:cxn>
                  <a:cxn ang="0">
                    <a:pos x="1057" y="3637"/>
                  </a:cxn>
                  <a:cxn ang="0">
                    <a:pos x="960" y="3450"/>
                  </a:cxn>
                  <a:cxn ang="0">
                    <a:pos x="427" y="3690"/>
                  </a:cxn>
                  <a:cxn ang="0">
                    <a:pos x="330" y="3427"/>
                  </a:cxn>
                  <a:cxn ang="0">
                    <a:pos x="735" y="2835"/>
                  </a:cxn>
                  <a:cxn ang="0">
                    <a:pos x="682" y="2587"/>
                  </a:cxn>
                  <a:cxn ang="0">
                    <a:pos x="142" y="2602"/>
                  </a:cxn>
                  <a:cxn ang="0">
                    <a:pos x="90" y="2347"/>
                  </a:cxn>
                  <a:cxn ang="0">
                    <a:pos x="555" y="1890"/>
                  </a:cxn>
                  <a:cxn ang="0">
                    <a:pos x="540" y="1665"/>
                  </a:cxn>
                  <a:cxn ang="0">
                    <a:pos x="0" y="1470"/>
                  </a:cxn>
                  <a:cxn ang="0">
                    <a:pos x="0" y="1140"/>
                  </a:cxn>
                  <a:cxn ang="0">
                    <a:pos x="517" y="930"/>
                  </a:cxn>
                  <a:cxn ang="0">
                    <a:pos x="532" y="660"/>
                  </a:cxn>
                  <a:cxn ang="0">
                    <a:pos x="75" y="277"/>
                  </a:cxn>
                  <a:cxn ang="0">
                    <a:pos x="105" y="0"/>
                  </a:cxn>
                  <a:cxn ang="0">
                    <a:pos x="675" y="15"/>
                  </a:cxn>
                  <a:cxn ang="0">
                    <a:pos x="907" y="82"/>
                  </a:cxn>
                  <a:cxn ang="0">
                    <a:pos x="870" y="945"/>
                  </a:cxn>
                  <a:cxn ang="0">
                    <a:pos x="1237" y="2775"/>
                  </a:cxn>
                  <a:cxn ang="0">
                    <a:pos x="1882" y="3967"/>
                  </a:cxn>
                  <a:cxn ang="0">
                    <a:pos x="3007" y="4507"/>
                  </a:cxn>
                  <a:cxn ang="0">
                    <a:pos x="3877" y="4050"/>
                  </a:cxn>
                  <a:cxn ang="0">
                    <a:pos x="4552" y="2895"/>
                  </a:cxn>
                  <a:cxn ang="0">
                    <a:pos x="4747" y="2175"/>
                  </a:cxn>
                  <a:cxn ang="0">
                    <a:pos x="5092" y="1912"/>
                  </a:cxn>
                </a:cxnLst>
                <a:rect l="0" t="0" r="r" b="b"/>
                <a:pathLst>
                  <a:path w="5580" h="5805">
                    <a:moveTo>
                      <a:pt x="5092" y="1912"/>
                    </a:moveTo>
                    <a:lnTo>
                      <a:pt x="5580" y="2317"/>
                    </a:lnTo>
                    <a:lnTo>
                      <a:pt x="5542" y="2602"/>
                    </a:lnTo>
                    <a:lnTo>
                      <a:pt x="4987" y="2595"/>
                    </a:lnTo>
                    <a:lnTo>
                      <a:pt x="4920" y="2812"/>
                    </a:lnTo>
                    <a:lnTo>
                      <a:pt x="5325" y="3435"/>
                    </a:lnTo>
                    <a:lnTo>
                      <a:pt x="5205" y="3675"/>
                    </a:lnTo>
                    <a:lnTo>
                      <a:pt x="4710" y="3435"/>
                    </a:lnTo>
                    <a:lnTo>
                      <a:pt x="4597" y="3637"/>
                    </a:lnTo>
                    <a:lnTo>
                      <a:pt x="4897" y="4357"/>
                    </a:lnTo>
                    <a:lnTo>
                      <a:pt x="4755" y="4560"/>
                    </a:lnTo>
                    <a:lnTo>
                      <a:pt x="4305" y="4147"/>
                    </a:lnTo>
                    <a:lnTo>
                      <a:pt x="4177" y="4282"/>
                    </a:lnTo>
                    <a:lnTo>
                      <a:pt x="4320" y="5115"/>
                    </a:lnTo>
                    <a:lnTo>
                      <a:pt x="4177" y="5257"/>
                    </a:lnTo>
                    <a:lnTo>
                      <a:pt x="3787" y="4650"/>
                    </a:lnTo>
                    <a:lnTo>
                      <a:pt x="3645" y="4740"/>
                    </a:lnTo>
                    <a:lnTo>
                      <a:pt x="3660" y="5602"/>
                    </a:lnTo>
                    <a:lnTo>
                      <a:pt x="3487" y="5677"/>
                    </a:lnTo>
                    <a:lnTo>
                      <a:pt x="3225" y="4920"/>
                    </a:lnTo>
                    <a:lnTo>
                      <a:pt x="3060" y="4950"/>
                    </a:lnTo>
                    <a:lnTo>
                      <a:pt x="2917" y="5805"/>
                    </a:lnTo>
                    <a:lnTo>
                      <a:pt x="2752" y="5790"/>
                    </a:lnTo>
                    <a:lnTo>
                      <a:pt x="2595" y="4935"/>
                    </a:lnTo>
                    <a:lnTo>
                      <a:pt x="2452" y="4905"/>
                    </a:lnTo>
                    <a:lnTo>
                      <a:pt x="2197" y="5677"/>
                    </a:lnTo>
                    <a:lnTo>
                      <a:pt x="2010" y="5595"/>
                    </a:lnTo>
                    <a:lnTo>
                      <a:pt x="2025" y="4755"/>
                    </a:lnTo>
                    <a:lnTo>
                      <a:pt x="1882" y="4635"/>
                    </a:lnTo>
                    <a:lnTo>
                      <a:pt x="1500" y="5272"/>
                    </a:lnTo>
                    <a:lnTo>
                      <a:pt x="1342" y="5137"/>
                    </a:lnTo>
                    <a:lnTo>
                      <a:pt x="1500" y="4297"/>
                    </a:lnTo>
                    <a:lnTo>
                      <a:pt x="1365" y="4155"/>
                    </a:lnTo>
                    <a:lnTo>
                      <a:pt x="900" y="4590"/>
                    </a:lnTo>
                    <a:lnTo>
                      <a:pt x="765" y="4357"/>
                    </a:lnTo>
                    <a:lnTo>
                      <a:pt x="1057" y="3637"/>
                    </a:lnTo>
                    <a:lnTo>
                      <a:pt x="960" y="3450"/>
                    </a:lnTo>
                    <a:lnTo>
                      <a:pt x="427" y="3690"/>
                    </a:lnTo>
                    <a:lnTo>
                      <a:pt x="330" y="3427"/>
                    </a:lnTo>
                    <a:lnTo>
                      <a:pt x="735" y="2835"/>
                    </a:lnTo>
                    <a:lnTo>
                      <a:pt x="682" y="2587"/>
                    </a:lnTo>
                    <a:lnTo>
                      <a:pt x="142" y="2602"/>
                    </a:lnTo>
                    <a:lnTo>
                      <a:pt x="90" y="2347"/>
                    </a:lnTo>
                    <a:lnTo>
                      <a:pt x="555" y="1890"/>
                    </a:lnTo>
                    <a:lnTo>
                      <a:pt x="540" y="1665"/>
                    </a:lnTo>
                    <a:lnTo>
                      <a:pt x="0" y="1470"/>
                    </a:lnTo>
                    <a:lnTo>
                      <a:pt x="0" y="1140"/>
                    </a:lnTo>
                    <a:lnTo>
                      <a:pt x="517" y="930"/>
                    </a:lnTo>
                    <a:lnTo>
                      <a:pt x="532" y="660"/>
                    </a:lnTo>
                    <a:lnTo>
                      <a:pt x="75" y="277"/>
                    </a:lnTo>
                    <a:lnTo>
                      <a:pt x="105" y="0"/>
                    </a:lnTo>
                    <a:lnTo>
                      <a:pt x="675" y="15"/>
                    </a:lnTo>
                    <a:lnTo>
                      <a:pt x="907" y="82"/>
                    </a:lnTo>
                    <a:lnTo>
                      <a:pt x="870" y="945"/>
                    </a:lnTo>
                    <a:lnTo>
                      <a:pt x="1237" y="2775"/>
                    </a:lnTo>
                    <a:lnTo>
                      <a:pt x="1882" y="3967"/>
                    </a:lnTo>
                    <a:lnTo>
                      <a:pt x="3007" y="4507"/>
                    </a:lnTo>
                    <a:lnTo>
                      <a:pt x="3877" y="4050"/>
                    </a:lnTo>
                    <a:lnTo>
                      <a:pt x="4552" y="2895"/>
                    </a:lnTo>
                    <a:lnTo>
                      <a:pt x="4747" y="2175"/>
                    </a:lnTo>
                    <a:lnTo>
                      <a:pt x="5092" y="191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25" name="Freeform 185"/>
              <p:cNvSpPr>
                <a:spLocks/>
              </p:cNvSpPr>
              <p:nvPr/>
            </p:nvSpPr>
            <p:spPr bwMode="auto">
              <a:xfrm>
                <a:off x="8513" y="9038"/>
                <a:ext cx="592" cy="255"/>
              </a:xfrm>
              <a:custGeom>
                <a:avLst/>
                <a:gdLst/>
                <a:ahLst/>
                <a:cxnLst>
                  <a:cxn ang="0">
                    <a:pos x="127" y="0"/>
                  </a:cxn>
                  <a:cxn ang="0">
                    <a:pos x="592" y="240"/>
                  </a:cxn>
                  <a:cxn ang="0">
                    <a:pos x="37" y="255"/>
                  </a:cxn>
                  <a:cxn ang="0">
                    <a:pos x="0" y="210"/>
                  </a:cxn>
                  <a:cxn ang="0">
                    <a:pos x="127" y="0"/>
                  </a:cxn>
                </a:cxnLst>
                <a:rect l="0" t="0" r="r" b="b"/>
                <a:pathLst>
                  <a:path w="592" h="255">
                    <a:moveTo>
                      <a:pt x="127" y="0"/>
                    </a:moveTo>
                    <a:lnTo>
                      <a:pt x="592" y="240"/>
                    </a:lnTo>
                    <a:lnTo>
                      <a:pt x="37" y="255"/>
                    </a:lnTo>
                    <a:lnTo>
                      <a:pt x="0" y="210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26" name="Freeform 186"/>
              <p:cNvSpPr>
                <a:spLocks/>
              </p:cNvSpPr>
              <p:nvPr/>
            </p:nvSpPr>
            <p:spPr bwMode="auto">
              <a:xfrm>
                <a:off x="8100" y="9751"/>
                <a:ext cx="578" cy="465"/>
              </a:xfrm>
              <a:custGeom>
                <a:avLst/>
                <a:gdLst/>
                <a:ahLst/>
                <a:cxnLst>
                  <a:cxn ang="0">
                    <a:pos x="578" y="405"/>
                  </a:cxn>
                  <a:cxn ang="0">
                    <a:pos x="128" y="0"/>
                  </a:cxn>
                  <a:cxn ang="0">
                    <a:pos x="0" y="135"/>
                  </a:cxn>
                  <a:cxn ang="0">
                    <a:pos x="75" y="465"/>
                  </a:cxn>
                  <a:cxn ang="0">
                    <a:pos x="578" y="405"/>
                  </a:cxn>
                </a:cxnLst>
                <a:rect l="0" t="0" r="r" b="b"/>
                <a:pathLst>
                  <a:path w="578" h="465">
                    <a:moveTo>
                      <a:pt x="578" y="405"/>
                    </a:moveTo>
                    <a:lnTo>
                      <a:pt x="128" y="0"/>
                    </a:lnTo>
                    <a:lnTo>
                      <a:pt x="0" y="135"/>
                    </a:lnTo>
                    <a:lnTo>
                      <a:pt x="75" y="465"/>
                    </a:lnTo>
                    <a:lnTo>
                      <a:pt x="578" y="405"/>
                    </a:lnTo>
                    <a:close/>
                  </a:path>
                </a:pathLst>
              </a:custGeom>
              <a:solidFill>
                <a:srgbClr val="29292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27" name="Freeform 187"/>
              <p:cNvSpPr>
                <a:spLocks/>
              </p:cNvSpPr>
              <p:nvPr/>
            </p:nvSpPr>
            <p:spPr bwMode="auto">
              <a:xfrm>
                <a:off x="7560" y="10245"/>
                <a:ext cx="540" cy="645"/>
              </a:xfrm>
              <a:custGeom>
                <a:avLst/>
                <a:gdLst/>
                <a:ahLst/>
                <a:cxnLst>
                  <a:cxn ang="0">
                    <a:pos x="540" y="608"/>
                  </a:cxn>
                  <a:cxn ang="0">
                    <a:pos x="150" y="0"/>
                  </a:cxn>
                  <a:cxn ang="0">
                    <a:pos x="0" y="98"/>
                  </a:cxn>
                  <a:cxn ang="0">
                    <a:pos x="8" y="645"/>
                  </a:cxn>
                  <a:cxn ang="0">
                    <a:pos x="540" y="608"/>
                  </a:cxn>
                </a:cxnLst>
                <a:rect l="0" t="0" r="r" b="b"/>
                <a:pathLst>
                  <a:path w="540" h="645">
                    <a:moveTo>
                      <a:pt x="540" y="608"/>
                    </a:moveTo>
                    <a:lnTo>
                      <a:pt x="150" y="0"/>
                    </a:lnTo>
                    <a:lnTo>
                      <a:pt x="0" y="98"/>
                    </a:lnTo>
                    <a:lnTo>
                      <a:pt x="8" y="645"/>
                    </a:lnTo>
                    <a:lnTo>
                      <a:pt x="540" y="608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28" name="Freeform 188"/>
              <p:cNvSpPr>
                <a:spLocks/>
              </p:cNvSpPr>
              <p:nvPr/>
            </p:nvSpPr>
            <p:spPr bwMode="auto">
              <a:xfrm>
                <a:off x="6870" y="10508"/>
                <a:ext cx="533" cy="787"/>
              </a:xfrm>
              <a:custGeom>
                <a:avLst/>
                <a:gdLst/>
                <a:ahLst/>
                <a:cxnLst>
                  <a:cxn ang="0">
                    <a:pos x="263" y="0"/>
                  </a:cxn>
                  <a:cxn ang="0">
                    <a:pos x="533" y="787"/>
                  </a:cxn>
                  <a:cxn ang="0">
                    <a:pos x="0" y="787"/>
                  </a:cxn>
                  <a:cxn ang="0">
                    <a:pos x="105" y="52"/>
                  </a:cxn>
                  <a:cxn ang="0">
                    <a:pos x="263" y="0"/>
                  </a:cxn>
                </a:cxnLst>
                <a:rect l="0" t="0" r="r" b="b"/>
                <a:pathLst>
                  <a:path w="533" h="787">
                    <a:moveTo>
                      <a:pt x="263" y="0"/>
                    </a:moveTo>
                    <a:lnTo>
                      <a:pt x="533" y="787"/>
                    </a:lnTo>
                    <a:lnTo>
                      <a:pt x="0" y="787"/>
                    </a:lnTo>
                    <a:lnTo>
                      <a:pt x="105" y="52"/>
                    </a:lnTo>
                    <a:lnTo>
                      <a:pt x="263" y="0"/>
                    </a:lnTo>
                    <a:close/>
                  </a:path>
                </a:pathLst>
              </a:custGeom>
              <a:solidFill>
                <a:srgbClr val="5F5F5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29" name="Freeform 189"/>
              <p:cNvSpPr>
                <a:spLocks/>
              </p:cNvSpPr>
              <p:nvPr/>
            </p:nvSpPr>
            <p:spPr bwMode="auto">
              <a:xfrm>
                <a:off x="5663" y="10500"/>
                <a:ext cx="1005" cy="938"/>
              </a:xfrm>
              <a:custGeom>
                <a:avLst/>
                <a:gdLst/>
                <a:ahLst/>
                <a:cxnLst>
                  <a:cxn ang="0">
                    <a:pos x="1005" y="893"/>
                  </a:cxn>
                  <a:cxn ang="0">
                    <a:pos x="862" y="45"/>
                  </a:cxn>
                  <a:cxn ang="0">
                    <a:pos x="712" y="0"/>
                  </a:cxn>
                  <a:cxn ang="0">
                    <a:pos x="442" y="780"/>
                  </a:cxn>
                  <a:cxn ang="0">
                    <a:pos x="0" y="803"/>
                  </a:cxn>
                  <a:cxn ang="0">
                    <a:pos x="22" y="938"/>
                  </a:cxn>
                  <a:cxn ang="0">
                    <a:pos x="1005" y="893"/>
                  </a:cxn>
                </a:cxnLst>
                <a:rect l="0" t="0" r="r" b="b"/>
                <a:pathLst>
                  <a:path w="1005" h="938">
                    <a:moveTo>
                      <a:pt x="1005" y="893"/>
                    </a:moveTo>
                    <a:lnTo>
                      <a:pt x="862" y="45"/>
                    </a:lnTo>
                    <a:lnTo>
                      <a:pt x="712" y="0"/>
                    </a:lnTo>
                    <a:lnTo>
                      <a:pt x="442" y="780"/>
                    </a:lnTo>
                    <a:lnTo>
                      <a:pt x="0" y="803"/>
                    </a:lnTo>
                    <a:lnTo>
                      <a:pt x="22" y="938"/>
                    </a:lnTo>
                    <a:lnTo>
                      <a:pt x="1005" y="89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30" name="Freeform 190"/>
              <p:cNvSpPr>
                <a:spLocks/>
              </p:cNvSpPr>
              <p:nvPr/>
            </p:nvSpPr>
            <p:spPr bwMode="auto">
              <a:xfrm>
                <a:off x="4973" y="11206"/>
                <a:ext cx="1125" cy="97"/>
              </a:xfrm>
              <a:custGeom>
                <a:avLst/>
                <a:gdLst/>
                <a:ahLst/>
                <a:cxnLst>
                  <a:cxn ang="0">
                    <a:pos x="952" y="0"/>
                  </a:cxn>
                  <a:cxn ang="0">
                    <a:pos x="1125" y="75"/>
                  </a:cxn>
                  <a:cxn ang="0">
                    <a:pos x="150" y="97"/>
                  </a:cxn>
                  <a:cxn ang="0">
                    <a:pos x="0" y="7"/>
                  </a:cxn>
                  <a:cxn ang="0">
                    <a:pos x="952" y="0"/>
                  </a:cxn>
                </a:cxnLst>
                <a:rect l="0" t="0" r="r" b="b"/>
                <a:pathLst>
                  <a:path w="1125" h="97">
                    <a:moveTo>
                      <a:pt x="952" y="0"/>
                    </a:moveTo>
                    <a:lnTo>
                      <a:pt x="1125" y="75"/>
                    </a:lnTo>
                    <a:lnTo>
                      <a:pt x="150" y="97"/>
                    </a:lnTo>
                    <a:lnTo>
                      <a:pt x="0" y="7"/>
                    </a:lnTo>
                    <a:lnTo>
                      <a:pt x="952" y="0"/>
                    </a:lnTo>
                    <a:close/>
                  </a:path>
                </a:pathLst>
              </a:custGeom>
              <a:solidFill>
                <a:srgbClr val="5F5F5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31" name="Freeform 191"/>
              <p:cNvSpPr>
                <a:spLocks/>
              </p:cNvSpPr>
              <p:nvPr/>
            </p:nvSpPr>
            <p:spPr bwMode="auto">
              <a:xfrm>
                <a:off x="5768" y="10222"/>
                <a:ext cx="180" cy="113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0" y="105"/>
                  </a:cxn>
                  <a:cxn ang="0">
                    <a:pos x="180" y="113"/>
                  </a:cxn>
                  <a:cxn ang="0">
                    <a:pos x="53" y="0"/>
                  </a:cxn>
                </a:cxnLst>
                <a:rect l="0" t="0" r="r" b="b"/>
                <a:pathLst>
                  <a:path w="180" h="113">
                    <a:moveTo>
                      <a:pt x="53" y="0"/>
                    </a:moveTo>
                    <a:lnTo>
                      <a:pt x="0" y="105"/>
                    </a:lnTo>
                    <a:lnTo>
                      <a:pt x="180" y="113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32" name="Freeform 192"/>
              <p:cNvSpPr>
                <a:spLocks/>
              </p:cNvSpPr>
              <p:nvPr/>
            </p:nvSpPr>
            <p:spPr bwMode="auto">
              <a:xfrm>
                <a:off x="4958" y="10328"/>
                <a:ext cx="990" cy="877"/>
              </a:xfrm>
              <a:custGeom>
                <a:avLst/>
                <a:gdLst/>
                <a:ahLst/>
                <a:cxnLst>
                  <a:cxn ang="0">
                    <a:pos x="802" y="0"/>
                  </a:cxn>
                  <a:cxn ang="0">
                    <a:pos x="990" y="0"/>
                  </a:cxn>
                  <a:cxn ang="0">
                    <a:pos x="967" y="870"/>
                  </a:cxn>
                  <a:cxn ang="0">
                    <a:pos x="15" y="877"/>
                  </a:cxn>
                  <a:cxn ang="0">
                    <a:pos x="0" y="570"/>
                  </a:cxn>
                  <a:cxn ang="0">
                    <a:pos x="465" y="540"/>
                  </a:cxn>
                  <a:cxn ang="0">
                    <a:pos x="802" y="0"/>
                  </a:cxn>
                </a:cxnLst>
                <a:rect l="0" t="0" r="r" b="b"/>
                <a:pathLst>
                  <a:path w="990" h="877">
                    <a:moveTo>
                      <a:pt x="802" y="0"/>
                    </a:moveTo>
                    <a:lnTo>
                      <a:pt x="990" y="0"/>
                    </a:lnTo>
                    <a:lnTo>
                      <a:pt x="967" y="870"/>
                    </a:lnTo>
                    <a:lnTo>
                      <a:pt x="15" y="877"/>
                    </a:lnTo>
                    <a:lnTo>
                      <a:pt x="0" y="570"/>
                    </a:lnTo>
                    <a:lnTo>
                      <a:pt x="465" y="540"/>
                    </a:lnTo>
                    <a:lnTo>
                      <a:pt x="802" y="0"/>
                    </a:lnTo>
                    <a:close/>
                  </a:path>
                </a:pathLst>
              </a:cu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33" name="Freeform 193"/>
              <p:cNvSpPr>
                <a:spLocks/>
              </p:cNvSpPr>
              <p:nvPr/>
            </p:nvSpPr>
            <p:spPr bwMode="auto">
              <a:xfrm>
                <a:off x="4298" y="10733"/>
                <a:ext cx="1095" cy="180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60" y="30"/>
                  </a:cxn>
                  <a:cxn ang="0">
                    <a:pos x="967" y="0"/>
                  </a:cxn>
                  <a:cxn ang="0">
                    <a:pos x="1095" y="142"/>
                  </a:cxn>
                  <a:cxn ang="0">
                    <a:pos x="157" y="180"/>
                  </a:cxn>
                  <a:cxn ang="0">
                    <a:pos x="0" y="37"/>
                  </a:cxn>
                </a:cxnLst>
                <a:rect l="0" t="0" r="r" b="b"/>
                <a:pathLst>
                  <a:path w="1095" h="180">
                    <a:moveTo>
                      <a:pt x="0" y="37"/>
                    </a:moveTo>
                    <a:cubicBezTo>
                      <a:pt x="20" y="35"/>
                      <a:pt x="40" y="32"/>
                      <a:pt x="60" y="30"/>
                    </a:cubicBezTo>
                    <a:lnTo>
                      <a:pt x="967" y="0"/>
                    </a:lnTo>
                    <a:lnTo>
                      <a:pt x="1095" y="142"/>
                    </a:lnTo>
                    <a:lnTo>
                      <a:pt x="157" y="18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34" name="Freeform 194"/>
              <p:cNvSpPr>
                <a:spLocks/>
              </p:cNvSpPr>
              <p:nvPr/>
            </p:nvSpPr>
            <p:spPr bwMode="auto">
              <a:xfrm>
                <a:off x="4298" y="9878"/>
                <a:ext cx="1110" cy="870"/>
              </a:xfrm>
              <a:custGeom>
                <a:avLst/>
                <a:gdLst/>
                <a:ahLst/>
                <a:cxnLst>
                  <a:cxn ang="0">
                    <a:pos x="967" y="855"/>
                  </a:cxn>
                  <a:cxn ang="0">
                    <a:pos x="1110" y="0"/>
                  </a:cxn>
                  <a:cxn ang="0">
                    <a:pos x="847" y="7"/>
                  </a:cxn>
                  <a:cxn ang="0">
                    <a:pos x="517" y="307"/>
                  </a:cxn>
                  <a:cxn ang="0">
                    <a:pos x="82" y="330"/>
                  </a:cxn>
                  <a:cxn ang="0">
                    <a:pos x="0" y="870"/>
                  </a:cxn>
                  <a:cxn ang="0">
                    <a:pos x="967" y="855"/>
                  </a:cxn>
                </a:cxnLst>
                <a:rect l="0" t="0" r="r" b="b"/>
                <a:pathLst>
                  <a:path w="1110" h="870">
                    <a:moveTo>
                      <a:pt x="967" y="855"/>
                    </a:moveTo>
                    <a:lnTo>
                      <a:pt x="1110" y="0"/>
                    </a:lnTo>
                    <a:lnTo>
                      <a:pt x="847" y="7"/>
                    </a:lnTo>
                    <a:lnTo>
                      <a:pt x="517" y="307"/>
                    </a:lnTo>
                    <a:lnTo>
                      <a:pt x="82" y="330"/>
                    </a:lnTo>
                    <a:lnTo>
                      <a:pt x="0" y="870"/>
                    </a:lnTo>
                    <a:lnTo>
                      <a:pt x="967" y="855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35" name="Freeform 195"/>
              <p:cNvSpPr>
                <a:spLocks/>
              </p:cNvSpPr>
              <p:nvPr/>
            </p:nvSpPr>
            <p:spPr bwMode="auto">
              <a:xfrm>
                <a:off x="3720" y="9960"/>
                <a:ext cx="1080" cy="248"/>
              </a:xfrm>
              <a:custGeom>
                <a:avLst/>
                <a:gdLst/>
                <a:ahLst/>
                <a:cxnLst>
                  <a:cxn ang="0">
                    <a:pos x="968" y="0"/>
                  </a:cxn>
                  <a:cxn ang="0">
                    <a:pos x="0" y="30"/>
                  </a:cxn>
                  <a:cxn ang="0">
                    <a:pos x="128" y="248"/>
                  </a:cxn>
                  <a:cxn ang="0">
                    <a:pos x="1080" y="218"/>
                  </a:cxn>
                  <a:cxn ang="0">
                    <a:pos x="968" y="0"/>
                  </a:cxn>
                </a:cxnLst>
                <a:rect l="0" t="0" r="r" b="b"/>
                <a:pathLst>
                  <a:path w="1080" h="248">
                    <a:moveTo>
                      <a:pt x="968" y="0"/>
                    </a:moveTo>
                    <a:lnTo>
                      <a:pt x="0" y="30"/>
                    </a:lnTo>
                    <a:lnTo>
                      <a:pt x="128" y="248"/>
                    </a:lnTo>
                    <a:lnTo>
                      <a:pt x="1080" y="218"/>
                    </a:lnTo>
                    <a:lnTo>
                      <a:pt x="968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36" name="Freeform 196"/>
              <p:cNvSpPr>
                <a:spLocks/>
              </p:cNvSpPr>
              <p:nvPr/>
            </p:nvSpPr>
            <p:spPr bwMode="auto">
              <a:xfrm>
                <a:off x="3735" y="9233"/>
                <a:ext cx="1253" cy="742"/>
              </a:xfrm>
              <a:custGeom>
                <a:avLst/>
                <a:gdLst/>
                <a:ahLst/>
                <a:cxnLst>
                  <a:cxn ang="0">
                    <a:pos x="0" y="742"/>
                  </a:cxn>
                  <a:cxn ang="0">
                    <a:pos x="278" y="52"/>
                  </a:cxn>
                  <a:cxn ang="0">
                    <a:pos x="623" y="52"/>
                  </a:cxn>
                  <a:cxn ang="0">
                    <a:pos x="758" y="15"/>
                  </a:cxn>
                  <a:cxn ang="0">
                    <a:pos x="1253" y="0"/>
                  </a:cxn>
                  <a:cxn ang="0">
                    <a:pos x="953" y="720"/>
                  </a:cxn>
                  <a:cxn ang="0">
                    <a:pos x="0" y="742"/>
                  </a:cxn>
                </a:cxnLst>
                <a:rect l="0" t="0" r="r" b="b"/>
                <a:pathLst>
                  <a:path w="1253" h="742">
                    <a:moveTo>
                      <a:pt x="0" y="742"/>
                    </a:moveTo>
                    <a:lnTo>
                      <a:pt x="278" y="52"/>
                    </a:lnTo>
                    <a:lnTo>
                      <a:pt x="623" y="52"/>
                    </a:lnTo>
                    <a:lnTo>
                      <a:pt x="758" y="15"/>
                    </a:lnTo>
                    <a:lnTo>
                      <a:pt x="1253" y="0"/>
                    </a:lnTo>
                    <a:lnTo>
                      <a:pt x="953" y="720"/>
                    </a:lnTo>
                    <a:lnTo>
                      <a:pt x="0" y="74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37" name="Freeform 197"/>
              <p:cNvSpPr>
                <a:spLocks/>
              </p:cNvSpPr>
              <p:nvPr/>
            </p:nvSpPr>
            <p:spPr bwMode="auto">
              <a:xfrm>
                <a:off x="3293" y="9045"/>
                <a:ext cx="1042" cy="255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960" y="0"/>
                  </a:cxn>
                  <a:cxn ang="0">
                    <a:pos x="1042" y="233"/>
                  </a:cxn>
                  <a:cxn ang="0">
                    <a:pos x="97" y="255"/>
                  </a:cxn>
                  <a:cxn ang="0">
                    <a:pos x="0" y="30"/>
                  </a:cxn>
                </a:cxnLst>
                <a:rect l="0" t="0" r="r" b="b"/>
                <a:pathLst>
                  <a:path w="1042" h="255">
                    <a:moveTo>
                      <a:pt x="0" y="30"/>
                    </a:moveTo>
                    <a:lnTo>
                      <a:pt x="960" y="0"/>
                    </a:lnTo>
                    <a:lnTo>
                      <a:pt x="1042" y="233"/>
                    </a:lnTo>
                    <a:lnTo>
                      <a:pt x="97" y="255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38" name="Freeform 198"/>
              <p:cNvSpPr>
                <a:spLocks/>
              </p:cNvSpPr>
              <p:nvPr/>
            </p:nvSpPr>
            <p:spPr bwMode="auto">
              <a:xfrm>
                <a:off x="3300" y="8415"/>
                <a:ext cx="1350" cy="645"/>
              </a:xfrm>
              <a:custGeom>
                <a:avLst/>
                <a:gdLst/>
                <a:ahLst/>
                <a:cxnLst>
                  <a:cxn ang="0">
                    <a:pos x="938" y="615"/>
                  </a:cxn>
                  <a:cxn ang="0">
                    <a:pos x="1350" y="0"/>
                  </a:cxn>
                  <a:cxn ang="0">
                    <a:pos x="383" y="30"/>
                  </a:cxn>
                  <a:cxn ang="0">
                    <a:pos x="0" y="645"/>
                  </a:cxn>
                  <a:cxn ang="0">
                    <a:pos x="938" y="615"/>
                  </a:cxn>
                </a:cxnLst>
                <a:rect l="0" t="0" r="r" b="b"/>
                <a:pathLst>
                  <a:path w="1350" h="645">
                    <a:moveTo>
                      <a:pt x="938" y="615"/>
                    </a:moveTo>
                    <a:lnTo>
                      <a:pt x="1350" y="0"/>
                    </a:lnTo>
                    <a:lnTo>
                      <a:pt x="383" y="30"/>
                    </a:lnTo>
                    <a:lnTo>
                      <a:pt x="0" y="645"/>
                    </a:lnTo>
                    <a:lnTo>
                      <a:pt x="938" y="615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39" name="Freeform 199"/>
              <p:cNvSpPr>
                <a:spLocks/>
              </p:cNvSpPr>
              <p:nvPr/>
            </p:nvSpPr>
            <p:spPr bwMode="auto">
              <a:xfrm>
                <a:off x="3038" y="7950"/>
                <a:ext cx="1020" cy="255"/>
              </a:xfrm>
              <a:custGeom>
                <a:avLst/>
                <a:gdLst/>
                <a:ahLst/>
                <a:cxnLst>
                  <a:cxn ang="0">
                    <a:pos x="1020" y="255"/>
                  </a:cxn>
                  <a:cxn ang="0">
                    <a:pos x="30" y="255"/>
                  </a:cxn>
                  <a:cxn ang="0">
                    <a:pos x="0" y="15"/>
                  </a:cxn>
                  <a:cxn ang="0">
                    <a:pos x="967" y="0"/>
                  </a:cxn>
                  <a:cxn ang="0">
                    <a:pos x="1020" y="255"/>
                  </a:cxn>
                </a:cxnLst>
                <a:rect l="0" t="0" r="r" b="b"/>
                <a:pathLst>
                  <a:path w="1020" h="255">
                    <a:moveTo>
                      <a:pt x="1020" y="255"/>
                    </a:moveTo>
                    <a:lnTo>
                      <a:pt x="30" y="255"/>
                    </a:lnTo>
                    <a:lnTo>
                      <a:pt x="0" y="15"/>
                    </a:lnTo>
                    <a:lnTo>
                      <a:pt x="967" y="0"/>
                    </a:lnTo>
                    <a:lnTo>
                      <a:pt x="1020" y="255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40" name="Freeform 200"/>
              <p:cNvSpPr>
                <a:spLocks/>
              </p:cNvSpPr>
              <p:nvPr/>
            </p:nvSpPr>
            <p:spPr bwMode="auto">
              <a:xfrm>
                <a:off x="3068" y="8190"/>
                <a:ext cx="1537" cy="68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577" y="68"/>
                  </a:cxn>
                  <a:cxn ang="0">
                    <a:pos x="1537" y="15"/>
                  </a:cxn>
                  <a:cxn ang="0">
                    <a:pos x="982" y="0"/>
                  </a:cxn>
                  <a:cxn ang="0">
                    <a:pos x="0" y="15"/>
                  </a:cxn>
                </a:cxnLst>
                <a:rect l="0" t="0" r="r" b="b"/>
                <a:pathLst>
                  <a:path w="1537" h="68">
                    <a:moveTo>
                      <a:pt x="0" y="15"/>
                    </a:moveTo>
                    <a:lnTo>
                      <a:pt x="577" y="68"/>
                    </a:lnTo>
                    <a:lnTo>
                      <a:pt x="1537" y="15"/>
                    </a:lnTo>
                    <a:lnTo>
                      <a:pt x="982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41" name="Freeform 201"/>
              <p:cNvSpPr>
                <a:spLocks/>
              </p:cNvSpPr>
              <p:nvPr/>
            </p:nvSpPr>
            <p:spPr bwMode="auto">
              <a:xfrm>
                <a:off x="3638" y="8183"/>
                <a:ext cx="1012" cy="247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37" y="247"/>
                  </a:cxn>
                  <a:cxn ang="0">
                    <a:pos x="1012" y="225"/>
                  </a:cxn>
                  <a:cxn ang="0">
                    <a:pos x="960" y="0"/>
                  </a:cxn>
                  <a:cxn ang="0">
                    <a:pos x="0" y="75"/>
                  </a:cxn>
                </a:cxnLst>
                <a:rect l="0" t="0" r="r" b="b"/>
                <a:pathLst>
                  <a:path w="1012" h="247">
                    <a:moveTo>
                      <a:pt x="0" y="75"/>
                    </a:moveTo>
                    <a:lnTo>
                      <a:pt x="37" y="247"/>
                    </a:lnTo>
                    <a:lnTo>
                      <a:pt x="1012" y="225"/>
                    </a:lnTo>
                    <a:lnTo>
                      <a:pt x="960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42" name="Freeform 202"/>
              <p:cNvSpPr>
                <a:spLocks/>
              </p:cNvSpPr>
              <p:nvPr/>
            </p:nvSpPr>
            <p:spPr bwMode="auto">
              <a:xfrm>
                <a:off x="3503" y="7260"/>
                <a:ext cx="975" cy="270"/>
              </a:xfrm>
              <a:custGeom>
                <a:avLst/>
                <a:gdLst/>
                <a:ahLst/>
                <a:cxnLst>
                  <a:cxn ang="0">
                    <a:pos x="15" y="270"/>
                  </a:cxn>
                  <a:cxn ang="0">
                    <a:pos x="975" y="240"/>
                  </a:cxn>
                  <a:cxn ang="0">
                    <a:pos x="967" y="0"/>
                  </a:cxn>
                  <a:cxn ang="0">
                    <a:pos x="0" y="15"/>
                  </a:cxn>
                  <a:cxn ang="0">
                    <a:pos x="15" y="270"/>
                  </a:cxn>
                </a:cxnLst>
                <a:rect l="0" t="0" r="r" b="b"/>
                <a:pathLst>
                  <a:path w="975" h="270">
                    <a:moveTo>
                      <a:pt x="15" y="270"/>
                    </a:moveTo>
                    <a:lnTo>
                      <a:pt x="975" y="240"/>
                    </a:lnTo>
                    <a:lnTo>
                      <a:pt x="967" y="0"/>
                    </a:lnTo>
                    <a:lnTo>
                      <a:pt x="0" y="15"/>
                    </a:lnTo>
                    <a:lnTo>
                      <a:pt x="15" y="27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43" name="Freeform 203"/>
              <p:cNvSpPr>
                <a:spLocks/>
              </p:cNvSpPr>
              <p:nvPr/>
            </p:nvSpPr>
            <p:spPr bwMode="auto">
              <a:xfrm>
                <a:off x="3038" y="7493"/>
                <a:ext cx="1432" cy="465"/>
              </a:xfrm>
              <a:custGeom>
                <a:avLst/>
                <a:gdLst/>
                <a:ahLst/>
                <a:cxnLst>
                  <a:cxn ang="0">
                    <a:pos x="480" y="37"/>
                  </a:cxn>
                  <a:cxn ang="0">
                    <a:pos x="0" y="465"/>
                  </a:cxn>
                  <a:cxn ang="0">
                    <a:pos x="990" y="442"/>
                  </a:cxn>
                  <a:cxn ang="0">
                    <a:pos x="1432" y="0"/>
                  </a:cxn>
                  <a:cxn ang="0">
                    <a:pos x="480" y="37"/>
                  </a:cxn>
                </a:cxnLst>
                <a:rect l="0" t="0" r="r" b="b"/>
                <a:pathLst>
                  <a:path w="1432" h="465">
                    <a:moveTo>
                      <a:pt x="480" y="37"/>
                    </a:moveTo>
                    <a:lnTo>
                      <a:pt x="0" y="465"/>
                    </a:lnTo>
                    <a:lnTo>
                      <a:pt x="990" y="442"/>
                    </a:lnTo>
                    <a:lnTo>
                      <a:pt x="1432" y="0"/>
                    </a:lnTo>
                    <a:lnTo>
                      <a:pt x="480" y="37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44" name="Freeform 204"/>
              <p:cNvSpPr>
                <a:spLocks/>
              </p:cNvSpPr>
              <p:nvPr/>
            </p:nvSpPr>
            <p:spPr bwMode="auto">
              <a:xfrm>
                <a:off x="2955" y="7057"/>
                <a:ext cx="1470" cy="2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960" y="0"/>
                  </a:cxn>
                  <a:cxn ang="0">
                    <a:pos x="1470" y="203"/>
                  </a:cxn>
                  <a:cxn ang="0">
                    <a:pos x="533" y="225"/>
                  </a:cxn>
                  <a:cxn ang="0">
                    <a:pos x="0" y="8"/>
                  </a:cxn>
                </a:cxnLst>
                <a:rect l="0" t="0" r="r" b="b"/>
                <a:pathLst>
                  <a:path w="1470" h="225">
                    <a:moveTo>
                      <a:pt x="0" y="8"/>
                    </a:moveTo>
                    <a:lnTo>
                      <a:pt x="960" y="0"/>
                    </a:lnTo>
                    <a:lnTo>
                      <a:pt x="1470" y="203"/>
                    </a:lnTo>
                    <a:lnTo>
                      <a:pt x="533" y="22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45" name="Freeform 205"/>
              <p:cNvSpPr>
                <a:spLocks/>
              </p:cNvSpPr>
              <p:nvPr/>
            </p:nvSpPr>
            <p:spPr bwMode="auto">
              <a:xfrm>
                <a:off x="4268" y="2400"/>
                <a:ext cx="3697" cy="3293"/>
              </a:xfrm>
              <a:custGeom>
                <a:avLst/>
                <a:gdLst/>
                <a:ahLst/>
                <a:cxnLst>
                  <a:cxn ang="0">
                    <a:pos x="3547" y="968"/>
                  </a:cxn>
                  <a:cxn ang="0">
                    <a:pos x="3420" y="1163"/>
                  </a:cxn>
                  <a:cxn ang="0">
                    <a:pos x="3292" y="1095"/>
                  </a:cxn>
                  <a:cxn ang="0">
                    <a:pos x="3307" y="210"/>
                  </a:cxn>
                  <a:cxn ang="0">
                    <a:pos x="3112" y="135"/>
                  </a:cxn>
                  <a:cxn ang="0">
                    <a:pos x="2865" y="908"/>
                  </a:cxn>
                  <a:cxn ang="0">
                    <a:pos x="2700" y="848"/>
                  </a:cxn>
                  <a:cxn ang="0">
                    <a:pos x="2580" y="8"/>
                  </a:cxn>
                  <a:cxn ang="0">
                    <a:pos x="2385" y="0"/>
                  </a:cxn>
                  <a:cxn ang="0">
                    <a:pos x="2242" y="848"/>
                  </a:cxn>
                  <a:cxn ang="0">
                    <a:pos x="2122" y="878"/>
                  </a:cxn>
                  <a:cxn ang="0">
                    <a:pos x="1815" y="128"/>
                  </a:cxn>
                  <a:cxn ang="0">
                    <a:pos x="1635" y="210"/>
                  </a:cxn>
                  <a:cxn ang="0">
                    <a:pos x="1680" y="1050"/>
                  </a:cxn>
                  <a:cxn ang="0">
                    <a:pos x="1552" y="1155"/>
                  </a:cxn>
                  <a:cxn ang="0">
                    <a:pos x="1147" y="540"/>
                  </a:cxn>
                  <a:cxn ang="0">
                    <a:pos x="982" y="690"/>
                  </a:cxn>
                  <a:cxn ang="0">
                    <a:pos x="1147" y="1523"/>
                  </a:cxn>
                  <a:cxn ang="0">
                    <a:pos x="1035" y="1658"/>
                  </a:cxn>
                  <a:cxn ang="0">
                    <a:pos x="562" y="1238"/>
                  </a:cxn>
                  <a:cxn ang="0">
                    <a:pos x="420" y="1425"/>
                  </a:cxn>
                  <a:cxn ang="0">
                    <a:pos x="690" y="2168"/>
                  </a:cxn>
                  <a:cxn ang="0">
                    <a:pos x="615" y="2363"/>
                  </a:cxn>
                  <a:cxn ang="0">
                    <a:pos x="82" y="2130"/>
                  </a:cxn>
                  <a:cxn ang="0">
                    <a:pos x="0" y="2385"/>
                  </a:cxn>
                  <a:cxn ang="0">
                    <a:pos x="382" y="2978"/>
                  </a:cxn>
                  <a:cxn ang="0">
                    <a:pos x="315" y="3210"/>
                  </a:cxn>
                  <a:cxn ang="0">
                    <a:pos x="562" y="3293"/>
                  </a:cxn>
                  <a:cxn ang="0">
                    <a:pos x="1095" y="2475"/>
                  </a:cxn>
                  <a:cxn ang="0">
                    <a:pos x="2047" y="1658"/>
                  </a:cxn>
                  <a:cxn ang="0">
                    <a:pos x="3165" y="1350"/>
                  </a:cxn>
                  <a:cxn ang="0">
                    <a:pos x="3330" y="1508"/>
                  </a:cxn>
                  <a:cxn ang="0">
                    <a:pos x="3510" y="1440"/>
                  </a:cxn>
                  <a:cxn ang="0">
                    <a:pos x="3697" y="1530"/>
                  </a:cxn>
                  <a:cxn ang="0">
                    <a:pos x="3547" y="968"/>
                  </a:cxn>
                </a:cxnLst>
                <a:rect l="0" t="0" r="r" b="b"/>
                <a:pathLst>
                  <a:path w="3697" h="3293">
                    <a:moveTo>
                      <a:pt x="3547" y="968"/>
                    </a:moveTo>
                    <a:lnTo>
                      <a:pt x="3420" y="1163"/>
                    </a:lnTo>
                    <a:lnTo>
                      <a:pt x="3292" y="1095"/>
                    </a:lnTo>
                    <a:lnTo>
                      <a:pt x="3307" y="210"/>
                    </a:lnTo>
                    <a:lnTo>
                      <a:pt x="3112" y="135"/>
                    </a:lnTo>
                    <a:lnTo>
                      <a:pt x="2865" y="908"/>
                    </a:lnTo>
                    <a:lnTo>
                      <a:pt x="2700" y="848"/>
                    </a:lnTo>
                    <a:lnTo>
                      <a:pt x="2580" y="8"/>
                    </a:lnTo>
                    <a:lnTo>
                      <a:pt x="2385" y="0"/>
                    </a:lnTo>
                    <a:lnTo>
                      <a:pt x="2242" y="848"/>
                    </a:lnTo>
                    <a:lnTo>
                      <a:pt x="2122" y="878"/>
                    </a:lnTo>
                    <a:lnTo>
                      <a:pt x="1815" y="128"/>
                    </a:lnTo>
                    <a:lnTo>
                      <a:pt x="1635" y="210"/>
                    </a:lnTo>
                    <a:lnTo>
                      <a:pt x="1680" y="1050"/>
                    </a:lnTo>
                    <a:lnTo>
                      <a:pt x="1552" y="1155"/>
                    </a:lnTo>
                    <a:lnTo>
                      <a:pt x="1147" y="540"/>
                    </a:lnTo>
                    <a:lnTo>
                      <a:pt x="982" y="690"/>
                    </a:lnTo>
                    <a:lnTo>
                      <a:pt x="1147" y="1523"/>
                    </a:lnTo>
                    <a:lnTo>
                      <a:pt x="1035" y="1658"/>
                    </a:lnTo>
                    <a:lnTo>
                      <a:pt x="562" y="1238"/>
                    </a:lnTo>
                    <a:lnTo>
                      <a:pt x="420" y="1425"/>
                    </a:lnTo>
                    <a:lnTo>
                      <a:pt x="690" y="2168"/>
                    </a:lnTo>
                    <a:lnTo>
                      <a:pt x="615" y="2363"/>
                    </a:lnTo>
                    <a:lnTo>
                      <a:pt x="82" y="2130"/>
                    </a:lnTo>
                    <a:lnTo>
                      <a:pt x="0" y="2385"/>
                    </a:lnTo>
                    <a:lnTo>
                      <a:pt x="382" y="2978"/>
                    </a:lnTo>
                    <a:lnTo>
                      <a:pt x="315" y="3210"/>
                    </a:lnTo>
                    <a:lnTo>
                      <a:pt x="562" y="3293"/>
                    </a:lnTo>
                    <a:lnTo>
                      <a:pt x="1095" y="2475"/>
                    </a:lnTo>
                    <a:lnTo>
                      <a:pt x="2047" y="1658"/>
                    </a:lnTo>
                    <a:lnTo>
                      <a:pt x="3165" y="1350"/>
                    </a:lnTo>
                    <a:lnTo>
                      <a:pt x="3330" y="1508"/>
                    </a:lnTo>
                    <a:lnTo>
                      <a:pt x="3510" y="1440"/>
                    </a:lnTo>
                    <a:lnTo>
                      <a:pt x="3697" y="1530"/>
                    </a:lnTo>
                    <a:lnTo>
                      <a:pt x="3547" y="968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46" name="Freeform 206"/>
              <p:cNvSpPr>
                <a:spLocks/>
              </p:cNvSpPr>
              <p:nvPr/>
            </p:nvSpPr>
            <p:spPr bwMode="auto">
              <a:xfrm>
                <a:off x="7538" y="3270"/>
                <a:ext cx="547" cy="1013"/>
              </a:xfrm>
              <a:custGeom>
                <a:avLst/>
                <a:gdLst/>
                <a:ahLst/>
                <a:cxnLst>
                  <a:cxn ang="0">
                    <a:pos x="352" y="0"/>
                  </a:cxn>
                  <a:cxn ang="0">
                    <a:pos x="165" y="300"/>
                  </a:cxn>
                  <a:cxn ang="0">
                    <a:pos x="0" y="623"/>
                  </a:cxn>
                  <a:cxn ang="0">
                    <a:pos x="360" y="1013"/>
                  </a:cxn>
                  <a:cxn ang="0">
                    <a:pos x="547" y="923"/>
                  </a:cxn>
                  <a:cxn ang="0">
                    <a:pos x="352" y="0"/>
                  </a:cxn>
                </a:cxnLst>
                <a:rect l="0" t="0" r="r" b="b"/>
                <a:pathLst>
                  <a:path w="547" h="1013">
                    <a:moveTo>
                      <a:pt x="352" y="0"/>
                    </a:moveTo>
                    <a:lnTo>
                      <a:pt x="165" y="300"/>
                    </a:lnTo>
                    <a:lnTo>
                      <a:pt x="0" y="623"/>
                    </a:lnTo>
                    <a:lnTo>
                      <a:pt x="360" y="1013"/>
                    </a:lnTo>
                    <a:lnTo>
                      <a:pt x="547" y="923"/>
                    </a:lnTo>
                    <a:lnTo>
                      <a:pt x="352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47" name="Freeform 207"/>
              <p:cNvSpPr>
                <a:spLocks/>
              </p:cNvSpPr>
              <p:nvPr/>
            </p:nvSpPr>
            <p:spPr bwMode="auto">
              <a:xfrm>
                <a:off x="4538" y="5363"/>
                <a:ext cx="547" cy="585"/>
              </a:xfrm>
              <a:custGeom>
                <a:avLst/>
                <a:gdLst/>
                <a:ahLst/>
                <a:cxnLst>
                  <a:cxn ang="0">
                    <a:pos x="127" y="45"/>
                  </a:cxn>
                  <a:cxn ang="0">
                    <a:pos x="0" y="390"/>
                  </a:cxn>
                  <a:cxn ang="0">
                    <a:pos x="390" y="585"/>
                  </a:cxn>
                  <a:cxn ang="0">
                    <a:pos x="547" y="150"/>
                  </a:cxn>
                  <a:cxn ang="0">
                    <a:pos x="127" y="0"/>
                  </a:cxn>
                  <a:cxn ang="0">
                    <a:pos x="127" y="45"/>
                  </a:cxn>
                </a:cxnLst>
                <a:rect l="0" t="0" r="r" b="b"/>
                <a:pathLst>
                  <a:path w="547" h="585">
                    <a:moveTo>
                      <a:pt x="127" y="45"/>
                    </a:moveTo>
                    <a:lnTo>
                      <a:pt x="0" y="390"/>
                    </a:lnTo>
                    <a:lnTo>
                      <a:pt x="390" y="585"/>
                    </a:lnTo>
                    <a:lnTo>
                      <a:pt x="547" y="150"/>
                    </a:lnTo>
                    <a:lnTo>
                      <a:pt x="127" y="0"/>
                    </a:lnTo>
                    <a:lnTo>
                      <a:pt x="127" y="45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48" name="Freeform 208"/>
              <p:cNvSpPr>
                <a:spLocks/>
              </p:cNvSpPr>
              <p:nvPr/>
            </p:nvSpPr>
            <p:spPr bwMode="auto">
              <a:xfrm>
                <a:off x="8588" y="7238"/>
                <a:ext cx="457" cy="607"/>
              </a:xfrm>
              <a:custGeom>
                <a:avLst/>
                <a:gdLst/>
                <a:ahLst/>
                <a:cxnLst>
                  <a:cxn ang="0">
                    <a:pos x="457" y="0"/>
                  </a:cxn>
                  <a:cxn ang="0">
                    <a:pos x="382" y="525"/>
                  </a:cxn>
                  <a:cxn ang="0">
                    <a:pos x="0" y="607"/>
                  </a:cxn>
                  <a:cxn ang="0">
                    <a:pos x="172" y="105"/>
                  </a:cxn>
                  <a:cxn ang="0">
                    <a:pos x="457" y="0"/>
                  </a:cxn>
                </a:cxnLst>
                <a:rect l="0" t="0" r="r" b="b"/>
                <a:pathLst>
                  <a:path w="457" h="607">
                    <a:moveTo>
                      <a:pt x="457" y="0"/>
                    </a:moveTo>
                    <a:lnTo>
                      <a:pt x="382" y="525"/>
                    </a:lnTo>
                    <a:lnTo>
                      <a:pt x="0" y="607"/>
                    </a:lnTo>
                    <a:lnTo>
                      <a:pt x="172" y="105"/>
                    </a:lnTo>
                    <a:lnTo>
                      <a:pt x="457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49" name="Oval 209"/>
              <p:cNvSpPr>
                <a:spLocks noChangeArrowheads="1"/>
              </p:cNvSpPr>
              <p:nvPr/>
            </p:nvSpPr>
            <p:spPr bwMode="auto">
              <a:xfrm>
                <a:off x="4659" y="3567"/>
                <a:ext cx="4222" cy="6702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50" name="Freeform 210"/>
              <p:cNvSpPr>
                <a:spLocks/>
              </p:cNvSpPr>
              <p:nvPr/>
            </p:nvSpPr>
            <p:spPr bwMode="auto">
              <a:xfrm>
                <a:off x="5175" y="3930"/>
                <a:ext cx="210" cy="10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0" y="0"/>
                  </a:cxn>
                  <a:cxn ang="0">
                    <a:pos x="120" y="105"/>
                  </a:cxn>
                  <a:cxn ang="0">
                    <a:pos x="0" y="0"/>
                  </a:cxn>
                </a:cxnLst>
                <a:rect l="0" t="0" r="r" b="b"/>
                <a:pathLst>
                  <a:path w="210" h="105">
                    <a:moveTo>
                      <a:pt x="0" y="0"/>
                    </a:moveTo>
                    <a:lnTo>
                      <a:pt x="210" y="0"/>
                    </a:lnTo>
                    <a:lnTo>
                      <a:pt x="120" y="1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51" name="Freeform 211"/>
              <p:cNvSpPr>
                <a:spLocks/>
              </p:cNvSpPr>
              <p:nvPr/>
            </p:nvSpPr>
            <p:spPr bwMode="auto">
              <a:xfrm>
                <a:off x="4485" y="9053"/>
                <a:ext cx="495" cy="195"/>
              </a:xfrm>
              <a:custGeom>
                <a:avLst/>
                <a:gdLst/>
                <a:ahLst/>
                <a:cxnLst>
                  <a:cxn ang="0">
                    <a:pos x="0" y="195"/>
                  </a:cxn>
                  <a:cxn ang="0">
                    <a:pos x="398" y="0"/>
                  </a:cxn>
                  <a:cxn ang="0">
                    <a:pos x="495" y="180"/>
                  </a:cxn>
                  <a:cxn ang="0">
                    <a:pos x="0" y="195"/>
                  </a:cxn>
                </a:cxnLst>
                <a:rect l="0" t="0" r="r" b="b"/>
                <a:pathLst>
                  <a:path w="495" h="195">
                    <a:moveTo>
                      <a:pt x="0" y="195"/>
                    </a:moveTo>
                    <a:lnTo>
                      <a:pt x="398" y="0"/>
                    </a:lnTo>
                    <a:lnTo>
                      <a:pt x="495" y="180"/>
                    </a:lnTo>
                    <a:lnTo>
                      <a:pt x="0" y="19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52" name="Freeform 212"/>
              <p:cNvSpPr>
                <a:spLocks/>
              </p:cNvSpPr>
              <p:nvPr/>
            </p:nvSpPr>
            <p:spPr bwMode="auto">
              <a:xfrm>
                <a:off x="5145" y="9743"/>
                <a:ext cx="255" cy="150"/>
              </a:xfrm>
              <a:custGeom>
                <a:avLst/>
                <a:gdLst/>
                <a:ahLst/>
                <a:cxnLst>
                  <a:cxn ang="0">
                    <a:pos x="0" y="135"/>
                  </a:cxn>
                  <a:cxn ang="0">
                    <a:pos x="143" y="0"/>
                  </a:cxn>
                  <a:cxn ang="0">
                    <a:pos x="255" y="150"/>
                  </a:cxn>
                  <a:cxn ang="0">
                    <a:pos x="0" y="135"/>
                  </a:cxn>
                </a:cxnLst>
                <a:rect l="0" t="0" r="r" b="b"/>
                <a:pathLst>
                  <a:path w="255" h="150">
                    <a:moveTo>
                      <a:pt x="0" y="135"/>
                    </a:moveTo>
                    <a:lnTo>
                      <a:pt x="143" y="0"/>
                    </a:lnTo>
                    <a:lnTo>
                      <a:pt x="255" y="150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5F5F5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53" name="Freeform 213"/>
              <p:cNvSpPr>
                <a:spLocks/>
              </p:cNvSpPr>
              <p:nvPr/>
            </p:nvSpPr>
            <p:spPr bwMode="auto">
              <a:xfrm>
                <a:off x="5753" y="10223"/>
                <a:ext cx="188" cy="105"/>
              </a:xfrm>
              <a:custGeom>
                <a:avLst/>
                <a:gdLst/>
                <a:ahLst/>
                <a:cxnLst>
                  <a:cxn ang="0">
                    <a:pos x="0" y="105"/>
                  </a:cxn>
                  <a:cxn ang="0">
                    <a:pos x="68" y="0"/>
                  </a:cxn>
                  <a:cxn ang="0">
                    <a:pos x="188" y="105"/>
                  </a:cxn>
                  <a:cxn ang="0">
                    <a:pos x="0" y="105"/>
                  </a:cxn>
                </a:cxnLst>
                <a:rect l="0" t="0" r="r" b="b"/>
                <a:pathLst>
                  <a:path w="188" h="105">
                    <a:moveTo>
                      <a:pt x="0" y="105"/>
                    </a:moveTo>
                    <a:lnTo>
                      <a:pt x="68" y="0"/>
                    </a:lnTo>
                    <a:lnTo>
                      <a:pt x="188" y="105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6054" name="Group 214"/>
            <p:cNvGrpSpPr>
              <a:grpSpLocks/>
            </p:cNvGrpSpPr>
            <p:nvPr/>
          </p:nvGrpSpPr>
          <p:grpSpPr bwMode="auto">
            <a:xfrm>
              <a:off x="4691" y="14881"/>
              <a:ext cx="302" cy="423"/>
              <a:chOff x="4311" y="6890"/>
              <a:chExt cx="1059" cy="853"/>
            </a:xfrm>
          </p:grpSpPr>
          <p:sp>
            <p:nvSpPr>
              <p:cNvPr id="36055" name="Oval 215"/>
              <p:cNvSpPr>
                <a:spLocks noChangeArrowheads="1"/>
              </p:cNvSpPr>
              <p:nvPr/>
            </p:nvSpPr>
            <p:spPr bwMode="auto">
              <a:xfrm>
                <a:off x="4311" y="6890"/>
                <a:ext cx="657" cy="853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56" name="AutoShape 216"/>
              <p:cNvSpPr>
                <a:spLocks noChangeArrowheads="1"/>
              </p:cNvSpPr>
              <p:nvPr/>
            </p:nvSpPr>
            <p:spPr bwMode="auto">
              <a:xfrm rot="5400000">
                <a:off x="4474" y="6814"/>
                <a:ext cx="792" cy="1000"/>
              </a:xfrm>
              <a:prstGeom prst="can">
                <a:avLst>
                  <a:gd name="adj" fmla="val 63131"/>
                </a:avLst>
              </a:prstGeom>
              <a:gradFill rotWithShape="1">
                <a:gsLst>
                  <a:gs pos="0">
                    <a:srgbClr val="969696">
                      <a:gamma/>
                      <a:shade val="46275"/>
                      <a:invGamma/>
                    </a:srgbClr>
                  </a:gs>
                  <a:gs pos="50000">
                    <a:srgbClr val="969696"/>
                  </a:gs>
                  <a:gs pos="100000">
                    <a:srgbClr val="969696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57" name="Oval 217"/>
              <p:cNvSpPr>
                <a:spLocks noChangeArrowheads="1"/>
              </p:cNvSpPr>
              <p:nvPr/>
            </p:nvSpPr>
            <p:spPr bwMode="auto">
              <a:xfrm>
                <a:off x="4480" y="7160"/>
                <a:ext cx="300" cy="300"/>
              </a:xfrm>
              <a:prstGeom prst="ellipse">
                <a:avLst/>
              </a:prstGeom>
              <a:solidFill>
                <a:srgbClr val="29292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58" name="Line 218"/>
              <p:cNvSpPr>
                <a:spLocks noChangeShapeType="1"/>
              </p:cNvSpPr>
              <p:nvPr/>
            </p:nvSpPr>
            <p:spPr bwMode="auto">
              <a:xfrm>
                <a:off x="4560" y="7200"/>
                <a:ext cx="140" cy="22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1575</TotalTime>
  <Words>3473</Words>
  <Application>Microsoft Office PowerPoint</Application>
  <PresentationFormat>Custom</PresentationFormat>
  <Paragraphs>591</Paragraphs>
  <Slides>36</Slides>
  <Notes>33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Office Theme</vt:lpstr>
      <vt:lpstr>Slide</vt:lpstr>
      <vt:lpstr>Иновативни техники за оценяване на компетентности</vt:lpstr>
      <vt:lpstr>Цел на презентацията</vt:lpstr>
      <vt:lpstr>Извеждане на компетентностни модели </vt:lpstr>
      <vt:lpstr>Големите 8 компетентности </vt:lpstr>
      <vt:lpstr>Оценяване на аналитичната компетентност</vt:lpstr>
      <vt:lpstr>Критично мислене и анализ на текст</vt:lpstr>
      <vt:lpstr>Анализ на числова информация</vt:lpstr>
      <vt:lpstr>Логически анализ – информационни технологии</vt:lpstr>
      <vt:lpstr>Логически анализ – инженерни науки</vt:lpstr>
      <vt:lpstr>Потенциал за учене</vt:lpstr>
      <vt:lpstr>Оценяване на стратегическа компетентност и креативност</vt:lpstr>
      <vt:lpstr>Оценяване на лидерски умения</vt:lpstr>
      <vt:lpstr>Ситуационно лидерство</vt:lpstr>
      <vt:lpstr>Значимост на проблема</vt:lpstr>
      <vt:lpstr>Време</vt:lpstr>
      <vt:lpstr>Компетентност на лидера</vt:lpstr>
      <vt:lpstr>Информация</vt:lpstr>
      <vt:lpstr>Развитие на екипа</vt:lpstr>
      <vt:lpstr>Постигане на ангажираност</vt:lpstr>
      <vt:lpstr>Директивен стил </vt:lpstr>
      <vt:lpstr>Консултативен стил </vt:lpstr>
      <vt:lpstr>Консенсусен стил </vt:lpstr>
      <vt:lpstr>Делегиращ стил </vt:lpstr>
      <vt:lpstr>Транзакционно и трансформационно лидерство</vt:lpstr>
      <vt:lpstr>Оценяване на меки умения с въпросници</vt:lpstr>
      <vt:lpstr>Личностни въпросници – примерни въпроси</vt:lpstr>
      <vt:lpstr>Проблемът със самооценките</vt:lpstr>
      <vt:lpstr>Динамичен модел</vt:lpstr>
      <vt:lpstr>Структурирано интервю по метода S-T-A-R</vt:lpstr>
      <vt:lpstr>Центрове за оценка</vt:lpstr>
      <vt:lpstr>Типични упражнения</vt:lpstr>
      <vt:lpstr>PowerPoint Presentation</vt:lpstr>
      <vt:lpstr>Матрица „Участници Х Наблюдатели Х Упражнения“</vt:lpstr>
      <vt:lpstr>Сесия за интеграция</vt:lpstr>
      <vt:lpstr>Приложение на представените техники в администрациите</vt:lpstr>
      <vt:lpstr>Благодарим Ви за вниманието!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Nikolay Nikolov</dc:creator>
  <cp:lastModifiedBy>Nikolay Bizev</cp:lastModifiedBy>
  <cp:revision>254</cp:revision>
  <dcterms:created xsi:type="dcterms:W3CDTF">2014-01-19T12:31:56Z</dcterms:created>
  <dcterms:modified xsi:type="dcterms:W3CDTF">2014-04-28T11:06:14Z</dcterms:modified>
</cp:coreProperties>
</file>